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61" r:id="rId5"/>
    <p:sldId id="465" r:id="rId6"/>
    <p:sldId id="456" r:id="rId7"/>
    <p:sldId id="459" r:id="rId8"/>
    <p:sldId id="458" r:id="rId9"/>
    <p:sldId id="460" r:id="rId10"/>
    <p:sldId id="461" r:id="rId11"/>
    <p:sldId id="462" r:id="rId12"/>
    <p:sldId id="463" r:id="rId13"/>
    <p:sldId id="464" r:id="rId14"/>
  </p:sldIdLst>
  <p:sldSz cx="9144000" cy="6858000" type="screen4x3"/>
  <p:notesSz cx="6805613" cy="99441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RSTBREIN Heike (ELARG)" initials="GH(" lastIdx="8" clrIdx="0"/>
  <p:cmAuthor id="1" name="LECH Claus (NEAR)" initials="CL" lastIdx="2" clrIdx="1"/>
  <p:cmAuthor id="2" name="SANTUCCIONE Lucia (DEVCO)" initials="SL("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E93"/>
    <a:srgbClr val="0F5494"/>
    <a:srgbClr val="09064A"/>
    <a:srgbClr val="75195B"/>
    <a:srgbClr val="EE8032"/>
    <a:srgbClr val="EE7D32"/>
    <a:srgbClr val="38D4D6"/>
    <a:srgbClr val="FFD624"/>
    <a:srgbClr val="3166CF"/>
    <a:srgbClr val="3E6F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33" autoAdjust="0"/>
  </p:normalViewPr>
  <p:slideViewPr>
    <p:cSldViewPr>
      <p:cViewPr>
        <p:scale>
          <a:sx n="90" d="100"/>
          <a:sy n="90" d="100"/>
        </p:scale>
        <p:origin x="-2244" y="-552"/>
      </p:cViewPr>
      <p:guideLst>
        <p:guide orient="horz" pos="2160"/>
        <p:guide pos="2880"/>
      </p:guideLst>
    </p:cSldViewPr>
  </p:slideViewPr>
  <p:outlineViewPr>
    <p:cViewPr>
      <p:scale>
        <a:sx n="33" d="100"/>
        <a:sy n="33" d="100"/>
      </p:scale>
      <p:origin x="48" y="213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183"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183"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2.jpg"/><Relationship Id="rId5" Type="http://schemas.openxmlformats.org/officeDocument/2006/relationships/image" Target="../media/image5.jpe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635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sp>
        <p:nvSpPr>
          <p:cNvPr id="2" name="Title 1"/>
          <p:cNvSpPr>
            <a:spLocks noGrp="1"/>
          </p:cNvSpPr>
          <p:nvPr>
            <p:ph type="title" hasCustomPrompt="1"/>
          </p:nvPr>
        </p:nvSpPr>
        <p:spPr>
          <a:xfrm>
            <a:off x="4139952" y="1700808"/>
            <a:ext cx="4536504" cy="2088232"/>
          </a:xfrm>
        </p:spPr>
        <p:txBody>
          <a:bodyPr/>
          <a:lstStyle>
            <a:lvl1pPr marL="0">
              <a:defRPr sz="60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marL="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a:xfrm>
            <a:off x="457200" y="6093296"/>
            <a:ext cx="2133600" cy="476250"/>
          </a:xfrm>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a:xfrm>
            <a:off x="3124200" y="6093296"/>
            <a:ext cx="2895600" cy="476250"/>
          </a:xfrm>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a:xfrm>
            <a:off x="6553200" y="6093296"/>
            <a:ext cx="2133600" cy="476250"/>
          </a:xfrm>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0400" y="324000"/>
            <a:ext cx="1816603" cy="1400400"/>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234050" y="6445787"/>
            <a:ext cx="675900" cy="45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9064A"/>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9FBA"/>
              </a:buClr>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093296"/>
            <a:ext cx="2133600" cy="476250"/>
          </a:xfrm>
        </p:spPr>
        <p:txBody>
          <a:bodyPr/>
          <a:lstStyle>
            <a:lvl1pPr>
              <a:defRPr dirty="0">
                <a:solidFill>
                  <a:schemeClr val="tx1"/>
                </a:solidFill>
              </a:defRPr>
            </a:lvl1pPr>
          </a:lstStyle>
          <a:p>
            <a:pPr>
              <a:defRPr/>
            </a:pPr>
            <a:endParaRPr lang="en-GB"/>
          </a:p>
        </p:txBody>
      </p:sp>
      <p:sp>
        <p:nvSpPr>
          <p:cNvPr id="18" name="Rectangle 5"/>
          <p:cNvSpPr>
            <a:spLocks noGrp="1" noChangeArrowheads="1"/>
          </p:cNvSpPr>
          <p:nvPr>
            <p:ph type="ftr" sz="quarter" idx="11"/>
          </p:nvPr>
        </p:nvSpPr>
        <p:spPr>
          <a:xfrm>
            <a:off x="3124200" y="6093296"/>
            <a:ext cx="2895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093296"/>
            <a:ext cx="2133600" cy="476250"/>
          </a:xfr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54800" y="306000"/>
            <a:ext cx="1620466" cy="1249200"/>
          </a:xfrm>
          <a:prstGeom prst="rect">
            <a:avLst/>
          </a:prstGeom>
        </p:spPr>
      </p:pic>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49832" y="6453336"/>
            <a:ext cx="610200" cy="406800"/>
          </a:xfrm>
          <a:prstGeom prst="rect">
            <a:avLst/>
          </a:prstGeom>
        </p:spPr>
      </p:pic>
      <p:pic>
        <p:nvPicPr>
          <p:cNvPr id="12" name="Picture 2" descr="C:\Users\lupasst\Desktop\Graphics\Footer Box NEAR2.jp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33226" y="6437738"/>
            <a:ext cx="630932" cy="4263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4229100" y="6416311"/>
            <a:ext cx="675900" cy="4506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0">
                <a:solidFill>
                  <a:srgbClr val="09064A"/>
                </a:solidFill>
                <a:latin typeface="+mj-lt"/>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6516216" y="476672"/>
            <a:ext cx="2133600" cy="476250"/>
          </a:xfrm>
        </p:spPr>
        <p:txBody>
          <a:bodyPr/>
          <a:lstStyle/>
          <a:p>
            <a:pPr>
              <a:defRPr/>
            </a:pPr>
            <a:endParaRPr lang="en-GB" dirty="0"/>
          </a:p>
        </p:txBody>
      </p:sp>
      <p:sp>
        <p:nvSpPr>
          <p:cNvPr id="5" name="Slide Number Placeholder 4"/>
          <p:cNvSpPr>
            <a:spLocks noGrp="1"/>
          </p:cNvSpPr>
          <p:nvPr>
            <p:ph type="sldNum" sz="quarter" idx="12"/>
          </p:nvPr>
        </p:nvSpPr>
        <p:spPr>
          <a:xfrm>
            <a:off x="467544" y="6245225"/>
            <a:ext cx="2133600" cy="476250"/>
          </a:xfrm>
        </p:spPr>
        <p:txBody>
          <a:bodyPr/>
          <a:lstStyle>
            <a:lvl1pPr algn="l">
              <a:defRPr/>
            </a:lvl1pPr>
          </a:lstStyle>
          <a:p>
            <a:pPr>
              <a:defRPr/>
            </a:pPr>
            <a:fld id="{9C8D21B7-B314-438C-91E9-7FF9087DC078}" type="slidenum">
              <a:rPr lang="en-GB" smtClean="0"/>
              <a:pPr>
                <a:defRPr/>
              </a:pPr>
              <a:t>‹#›</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246038"/>
            <a:ext cx="3672408" cy="561326"/>
          </a:xfrm>
          <a:prstGeom prst="rect">
            <a:avLst/>
          </a:prstGeom>
        </p:spPr>
      </p:pic>
      <p:sp>
        <p:nvSpPr>
          <p:cNvPr id="7" name="Content Placeholder 2"/>
          <p:cNvSpPr>
            <a:spLocks noGrp="1"/>
          </p:cNvSpPr>
          <p:nvPr>
            <p:ph idx="1"/>
          </p:nvPr>
        </p:nvSpPr>
        <p:spPr>
          <a:xfrm>
            <a:off x="457200" y="2636912"/>
            <a:ext cx="8229600" cy="3384476"/>
          </a:xfrm>
        </p:spPr>
        <p:txBody>
          <a:bodyPr/>
          <a:lstStyle>
            <a:lvl1pPr marL="0" indent="-342900">
              <a:buClr>
                <a:srgbClr val="09064A"/>
              </a:buClr>
              <a:buSzPct val="120000"/>
              <a:buFont typeface="Arial" pitchFamily="34" charset="0"/>
              <a:buChar char="•"/>
              <a:defRPr>
                <a:solidFill>
                  <a:srgbClr val="09064A"/>
                </a:solidFill>
              </a:defRPr>
            </a:lvl1pPr>
            <a:lvl2pPr>
              <a:buClr>
                <a:srgbClr val="09064A"/>
              </a:buClr>
              <a:defRPr>
                <a:solidFill>
                  <a:srgbClr val="09064A"/>
                </a:solidFill>
              </a:defRPr>
            </a:lvl2pPr>
            <a:lvl3pPr>
              <a:buFontTx/>
              <a:buChar char="-"/>
              <a:defRPr>
                <a:solidFill>
                  <a:srgbClr val="09064A"/>
                </a:solidFill>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Tree>
    <p:extLst>
      <p:ext uri="{BB962C8B-B14F-4D97-AF65-F5344CB8AC3E}">
        <p14:creationId xmlns:p14="http://schemas.microsoft.com/office/powerpoint/2010/main" val="3973319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556792"/>
            <a:ext cx="5832648" cy="2088232"/>
          </a:xfrm>
        </p:spPr>
        <p:txBody>
          <a:bodyPr/>
          <a:lstStyle/>
          <a:p>
            <a:r>
              <a:rPr lang="en-GB" sz="3600" noProof="0" dirty="0" smtClean="0"/>
              <a:t>Twinning Reform </a:t>
            </a:r>
            <a:r>
              <a:rPr lang="en-GB" sz="3600" noProof="0" dirty="0" smtClean="0"/>
              <a:t>2017 - </a:t>
            </a:r>
            <a:r>
              <a:rPr lang="en-GB" sz="3600" dirty="0"/>
              <a:t>New vs Old</a:t>
            </a:r>
            <a:br>
              <a:rPr lang="en-GB" sz="3600" dirty="0"/>
            </a:br>
            <a:r>
              <a:rPr lang="en-GB" sz="3600" noProof="0" dirty="0" smtClean="0"/>
              <a:t/>
            </a:r>
            <a:br>
              <a:rPr lang="en-GB" sz="3600" noProof="0" dirty="0" smtClean="0"/>
            </a:br>
            <a:endParaRPr lang="en-GB" sz="2000" noProof="0" dirty="0"/>
          </a:p>
        </p:txBody>
      </p:sp>
      <p:sp>
        <p:nvSpPr>
          <p:cNvPr id="5" name="Content Placeholder 4"/>
          <p:cNvSpPr>
            <a:spLocks noGrp="1"/>
          </p:cNvSpPr>
          <p:nvPr>
            <p:ph idx="1"/>
          </p:nvPr>
        </p:nvSpPr>
        <p:spPr>
          <a:xfrm>
            <a:off x="4932040" y="5013176"/>
            <a:ext cx="3888432" cy="1008112"/>
          </a:xfrm>
        </p:spPr>
        <p:txBody>
          <a:bodyPr/>
          <a:lstStyle/>
          <a:p>
            <a:r>
              <a:rPr lang="en-GB" sz="1600" dirty="0" smtClean="0"/>
              <a:t>Twinning Team </a:t>
            </a:r>
            <a:endParaRPr lang="en-GB" sz="1600" noProof="0" dirty="0" smtClean="0"/>
          </a:p>
          <a:p>
            <a:r>
              <a:rPr lang="en-GB" sz="1600" dirty="0" smtClean="0"/>
              <a:t>20 September,</a:t>
            </a:r>
            <a:r>
              <a:rPr lang="en-GB" sz="1600" noProof="0" dirty="0" smtClean="0"/>
              <a:t> 2017 </a:t>
            </a:r>
          </a:p>
        </p:txBody>
      </p:sp>
      <p:sp>
        <p:nvSpPr>
          <p:cNvPr id="2" name="Slide Number Placeholder 1"/>
          <p:cNvSpPr>
            <a:spLocks noGrp="1"/>
          </p:cNvSpPr>
          <p:nvPr>
            <p:ph type="sldNum" sz="quarter" idx="12"/>
          </p:nvPr>
        </p:nvSpPr>
        <p:spPr/>
        <p:txBody>
          <a:bodyPr/>
          <a:lstStyle/>
          <a:p>
            <a:pPr>
              <a:defRPr/>
            </a:pPr>
            <a:fld id="{2BB59E6E-B967-488E-B209-8B7FA0D7AF99}" type="slidenum">
              <a:rPr lang="en-GB" smtClean="0"/>
              <a:pPr>
                <a:defRPr/>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New 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2916867"/>
              </p:ext>
            </p:extLst>
          </p:nvPr>
        </p:nvGraphicFramePr>
        <p:xfrm>
          <a:off x="467544" y="2708920"/>
          <a:ext cx="8280920" cy="3600400"/>
        </p:xfrm>
        <a:graphic>
          <a:graphicData uri="http://schemas.openxmlformats.org/drawingml/2006/table">
            <a:tbl>
              <a:tblPr firstRow="1" firstCol="1" bandRow="1">
                <a:tableStyleId>{5C22544A-7EE6-4342-B048-85BDC9FD1C3A}</a:tableStyleId>
              </a:tblPr>
              <a:tblGrid>
                <a:gridCol w="4102735"/>
                <a:gridCol w="4178185"/>
              </a:tblGrid>
              <a:tr h="268482">
                <a:tc>
                  <a:txBody>
                    <a:bodyPr/>
                    <a:lstStyle/>
                    <a:p>
                      <a:pPr algn="ctr">
                        <a:lnSpc>
                          <a:spcPct val="115000"/>
                        </a:lnSpc>
                        <a:spcAft>
                          <a:spcPts val="0"/>
                        </a:spcAft>
                      </a:pPr>
                      <a:r>
                        <a:rPr lang="en-GB" sz="1100" kern="1200" dirty="0">
                          <a:solidFill>
                            <a:srgbClr val="002060"/>
                          </a:solidFill>
                          <a:effectLst/>
                        </a:rPr>
                        <a:t>New Twinning Manual, 1st July 2017</a:t>
                      </a:r>
                      <a:endParaRPr lang="en-GB" sz="900" dirty="0">
                        <a:solidFill>
                          <a:srgbClr val="002060"/>
                        </a:solidFill>
                        <a:effectLst/>
                        <a:latin typeface="Calibri"/>
                        <a:ea typeface="Calibri"/>
                        <a:cs typeface="Times New Roman"/>
                      </a:endParaRPr>
                    </a:p>
                  </a:txBody>
                  <a:tcPr marL="71694" marR="71694" marT="35847" marB="35847"/>
                </a:tc>
                <a:tc>
                  <a:txBody>
                    <a:bodyPr/>
                    <a:lstStyle/>
                    <a:p>
                      <a:pPr algn="ctr">
                        <a:lnSpc>
                          <a:spcPct val="115000"/>
                        </a:lnSpc>
                        <a:spcAft>
                          <a:spcPts val="0"/>
                        </a:spcAft>
                      </a:pPr>
                      <a:r>
                        <a:rPr lang="en-GB" sz="1100" kern="1200" dirty="0">
                          <a:solidFill>
                            <a:srgbClr val="002060"/>
                          </a:solidFill>
                          <a:effectLst/>
                        </a:rPr>
                        <a:t>Twinning Manual 2012, revision 2013-14</a:t>
                      </a:r>
                      <a:endParaRPr lang="en-GB" sz="900" dirty="0">
                        <a:solidFill>
                          <a:srgbClr val="002060"/>
                        </a:solidFill>
                        <a:effectLst/>
                        <a:latin typeface="Calibri"/>
                        <a:ea typeface="Calibri"/>
                        <a:cs typeface="Times New Roman"/>
                      </a:endParaRPr>
                    </a:p>
                  </a:txBody>
                  <a:tcPr marL="0" marR="0" marT="0" marB="0"/>
                </a:tc>
              </a:tr>
              <a:tr h="226569">
                <a:tc>
                  <a:txBody>
                    <a:bodyPr/>
                    <a:lstStyle/>
                    <a:p>
                      <a:pPr algn="ctr">
                        <a:lnSpc>
                          <a:spcPct val="115000"/>
                        </a:lnSpc>
                        <a:spcAft>
                          <a:spcPts val="0"/>
                        </a:spcAft>
                      </a:pPr>
                      <a:r>
                        <a:rPr lang="en-GB" sz="900" dirty="0">
                          <a:solidFill>
                            <a:srgbClr val="002060"/>
                          </a:solidFill>
                          <a:effectLst/>
                        </a:rPr>
                        <a:t>FINANCIALS</a:t>
                      </a:r>
                      <a:endParaRPr lang="en-GB" sz="900" dirty="0">
                        <a:solidFill>
                          <a:srgbClr val="002060"/>
                        </a:solidFill>
                        <a:effectLst/>
                        <a:latin typeface="Calibri"/>
                        <a:ea typeface="Calibri"/>
                        <a:cs typeface="Times New Roman"/>
                      </a:endParaRPr>
                    </a:p>
                  </a:txBody>
                  <a:tcPr marL="71694" marR="71694" marT="35847" marB="35847"/>
                </a:tc>
                <a:tc>
                  <a:txBody>
                    <a:bodyPr/>
                    <a:lstStyle/>
                    <a:p>
                      <a:pPr algn="ctr">
                        <a:lnSpc>
                          <a:spcPct val="115000"/>
                        </a:lnSpc>
                        <a:spcAft>
                          <a:spcPts val="0"/>
                        </a:spcAft>
                      </a:pPr>
                      <a:r>
                        <a:rPr lang="en-GB" sz="900">
                          <a:effectLst/>
                        </a:rPr>
                        <a:t>FINANCIALS</a:t>
                      </a:r>
                      <a:endParaRPr lang="en-GB" sz="900">
                        <a:effectLst/>
                        <a:latin typeface="Calibri"/>
                        <a:ea typeface="Calibri"/>
                        <a:cs typeface="Times New Roman"/>
                      </a:endParaRPr>
                    </a:p>
                  </a:txBody>
                  <a:tcPr marL="0" marR="0" marT="0" marB="0"/>
                </a:tc>
              </a:tr>
              <a:tr h="1203726">
                <a:tc>
                  <a:txBody>
                    <a:bodyPr/>
                    <a:lstStyle/>
                    <a:p>
                      <a:pPr>
                        <a:lnSpc>
                          <a:spcPct val="115000"/>
                        </a:lnSpc>
                        <a:spcAft>
                          <a:spcPts val="0"/>
                        </a:spcAft>
                      </a:pPr>
                      <a:r>
                        <a:rPr lang="en-GB" sz="800" kern="1200" dirty="0">
                          <a:solidFill>
                            <a:srgbClr val="002060"/>
                          </a:solidFill>
                          <a:effectLst/>
                        </a:rPr>
                        <a:t>Reports – from detailed report every 3 months to possibility to only submit the extensive narrative report part every 6 months* and report to possibly include elements of wider reform context. (5.5.2.2)</a:t>
                      </a:r>
                      <a:endParaRPr lang="en-GB" sz="900" dirty="0">
                        <a:solidFill>
                          <a:srgbClr val="002060"/>
                        </a:solidFill>
                        <a:effectLst/>
                      </a:endParaRPr>
                    </a:p>
                    <a:p>
                      <a:pPr>
                        <a:lnSpc>
                          <a:spcPct val="115000"/>
                        </a:lnSpc>
                        <a:spcAft>
                          <a:spcPts val="0"/>
                        </a:spcAft>
                      </a:pPr>
                      <a:r>
                        <a:rPr lang="en-GB" sz="800" kern="1200" dirty="0">
                          <a:solidFill>
                            <a:srgbClr val="002060"/>
                          </a:solidFill>
                          <a:effectLst/>
                        </a:rPr>
                        <a:t>*	In such case the rolling work plan update will still be discussed and so will the financial report and budget update every 3 months.</a:t>
                      </a:r>
                      <a:endParaRPr lang="en-GB" sz="900" dirty="0">
                        <a:solidFill>
                          <a:srgbClr val="002060"/>
                        </a:solidFill>
                        <a:effectLst/>
                      </a:endParaRPr>
                    </a:p>
                    <a:p>
                      <a:pPr>
                        <a:lnSpc>
                          <a:spcPct val="115000"/>
                        </a:lnSpc>
                        <a:spcAft>
                          <a:spcPts val="0"/>
                        </a:spcAft>
                      </a:pPr>
                      <a:r>
                        <a:rPr lang="en-GB" sz="800" kern="1200" dirty="0">
                          <a:solidFill>
                            <a:srgbClr val="002060"/>
                          </a:solidFill>
                          <a:effectLst/>
                        </a:rPr>
                        <a:t> </a:t>
                      </a:r>
                      <a:endParaRPr lang="en-GB" sz="900" dirty="0">
                        <a:solidFill>
                          <a:srgbClr val="002060"/>
                        </a:solidFill>
                        <a:effectLst/>
                        <a:latin typeface="Calibri"/>
                        <a:ea typeface="Calibri"/>
                        <a:cs typeface="Times New Roman"/>
                      </a:endParaRPr>
                    </a:p>
                  </a:txBody>
                  <a:tcPr marL="71694" marR="71694" marT="35847" marB="35847"/>
                </a:tc>
                <a:tc>
                  <a:txBody>
                    <a:bodyPr/>
                    <a:lstStyle/>
                    <a:p>
                      <a:pPr>
                        <a:lnSpc>
                          <a:spcPct val="115000"/>
                        </a:lnSpc>
                        <a:spcAft>
                          <a:spcPts val="0"/>
                        </a:spcAft>
                      </a:pPr>
                      <a:r>
                        <a:rPr lang="en-GB" sz="800" kern="1200">
                          <a:effectLst/>
                        </a:rPr>
                        <a:t>IQR submitted every three months/approved and discussed at the STC meetings</a:t>
                      </a:r>
                      <a:endParaRPr lang="en-GB" sz="900">
                        <a:effectLst/>
                        <a:latin typeface="Calibri"/>
                        <a:ea typeface="Calibri"/>
                        <a:cs typeface="Times New Roman"/>
                      </a:endParaRPr>
                    </a:p>
                  </a:txBody>
                  <a:tcPr marL="0" marR="0" marT="0" marB="0"/>
                </a:tc>
              </a:tr>
              <a:tr h="212598">
                <a:tc>
                  <a:txBody>
                    <a:bodyPr/>
                    <a:lstStyle/>
                    <a:p>
                      <a:pPr>
                        <a:lnSpc>
                          <a:spcPct val="115000"/>
                        </a:lnSpc>
                        <a:spcAft>
                          <a:spcPts val="0"/>
                        </a:spcAft>
                      </a:pPr>
                      <a:r>
                        <a:rPr lang="en-GB" sz="800" kern="1200" dirty="0">
                          <a:solidFill>
                            <a:srgbClr val="002060"/>
                          </a:solidFill>
                          <a:effectLst/>
                        </a:rPr>
                        <a:t>Bi-annual narrative report (extensive narrative report)</a:t>
                      </a:r>
                      <a:endParaRPr lang="en-GB" sz="900" dirty="0">
                        <a:solidFill>
                          <a:srgbClr val="002060"/>
                        </a:solidFill>
                        <a:effectLst/>
                        <a:latin typeface="Calibri"/>
                        <a:ea typeface="Calibri"/>
                        <a:cs typeface="Times New Roman"/>
                      </a:endParaRPr>
                    </a:p>
                  </a:txBody>
                  <a:tcPr marL="71694" marR="71694" marT="35847" marB="35847"/>
                </a:tc>
                <a:tc>
                  <a:txBody>
                    <a:bodyPr/>
                    <a:lstStyle/>
                    <a:p>
                      <a:pPr>
                        <a:lnSpc>
                          <a:spcPct val="115000"/>
                        </a:lnSpc>
                        <a:spcAft>
                          <a:spcPts val="0"/>
                        </a:spcAft>
                      </a:pPr>
                      <a:r>
                        <a:rPr lang="en-GB" sz="800" kern="1200">
                          <a:effectLst/>
                        </a:rPr>
                        <a:t>n/a</a:t>
                      </a:r>
                      <a:endParaRPr lang="en-GB" sz="900">
                        <a:effectLst/>
                        <a:latin typeface="Calibri"/>
                        <a:ea typeface="Calibri"/>
                        <a:cs typeface="Times New Roman"/>
                      </a:endParaRPr>
                    </a:p>
                  </a:txBody>
                  <a:tcPr marL="0" marR="0" marT="0" marB="0"/>
                </a:tc>
              </a:tr>
              <a:tr h="348433">
                <a:tc>
                  <a:txBody>
                    <a:bodyPr/>
                    <a:lstStyle/>
                    <a:p>
                      <a:pPr>
                        <a:lnSpc>
                          <a:spcPct val="115000"/>
                        </a:lnSpc>
                        <a:spcAft>
                          <a:spcPts val="0"/>
                        </a:spcAft>
                      </a:pPr>
                      <a:r>
                        <a:rPr lang="en-GB" sz="800" kern="1200" dirty="0">
                          <a:solidFill>
                            <a:srgbClr val="002060"/>
                          </a:solidFill>
                          <a:effectLst/>
                        </a:rPr>
                        <a:t>Costs for the private sector input, max 5000 €per component</a:t>
                      </a:r>
                      <a:endParaRPr lang="en-GB" sz="900" dirty="0">
                        <a:solidFill>
                          <a:srgbClr val="002060"/>
                        </a:solidFill>
                        <a:effectLst/>
                        <a:latin typeface="Calibri"/>
                        <a:ea typeface="Calibri"/>
                        <a:cs typeface="Times New Roman"/>
                      </a:endParaRPr>
                    </a:p>
                  </a:txBody>
                  <a:tcPr marL="71694" marR="71694" marT="35847" marB="35847"/>
                </a:tc>
                <a:tc>
                  <a:txBody>
                    <a:bodyPr/>
                    <a:lstStyle/>
                    <a:p>
                      <a:pPr>
                        <a:lnSpc>
                          <a:spcPct val="115000"/>
                        </a:lnSpc>
                        <a:spcAft>
                          <a:spcPts val="0"/>
                        </a:spcAft>
                      </a:pPr>
                      <a:r>
                        <a:rPr lang="en-GB" sz="800" kern="1200">
                          <a:effectLst/>
                        </a:rPr>
                        <a:t>10000€per activity</a:t>
                      </a:r>
                      <a:endParaRPr lang="en-GB" sz="900">
                        <a:effectLst/>
                        <a:latin typeface="Calibri"/>
                        <a:ea typeface="Calibri"/>
                        <a:cs typeface="Times New Roman"/>
                      </a:endParaRPr>
                    </a:p>
                  </a:txBody>
                  <a:tcPr marL="0" marR="0" marT="0" marB="0"/>
                </a:tc>
              </a:tr>
              <a:tr h="352306">
                <a:tc>
                  <a:txBody>
                    <a:bodyPr/>
                    <a:lstStyle/>
                    <a:p>
                      <a:pPr>
                        <a:lnSpc>
                          <a:spcPct val="115000"/>
                        </a:lnSpc>
                        <a:spcAft>
                          <a:spcPts val="0"/>
                        </a:spcAft>
                      </a:pPr>
                      <a:r>
                        <a:rPr lang="en-GB" sz="800" kern="1200" dirty="0">
                          <a:solidFill>
                            <a:srgbClr val="002060"/>
                          </a:solidFill>
                          <a:effectLst/>
                        </a:rPr>
                        <a:t>Supply of equipment (exceptionally and dully justified) max 5000 € per project</a:t>
                      </a:r>
                      <a:endParaRPr lang="en-GB" sz="900" dirty="0">
                        <a:solidFill>
                          <a:srgbClr val="002060"/>
                        </a:solidFill>
                        <a:effectLst/>
                        <a:latin typeface="Calibri"/>
                        <a:ea typeface="Calibri"/>
                        <a:cs typeface="Times New Roman"/>
                      </a:endParaRPr>
                    </a:p>
                  </a:txBody>
                  <a:tcPr marL="71694" marR="71694" marT="35847" marB="35847"/>
                </a:tc>
                <a:tc>
                  <a:txBody>
                    <a:bodyPr/>
                    <a:lstStyle/>
                    <a:p>
                      <a:pPr>
                        <a:lnSpc>
                          <a:spcPct val="115000"/>
                        </a:lnSpc>
                        <a:spcAft>
                          <a:spcPts val="0"/>
                        </a:spcAft>
                      </a:pPr>
                      <a:r>
                        <a:rPr lang="en-GB" sz="800" kern="1200" dirty="0">
                          <a:effectLst/>
                        </a:rPr>
                        <a:t>5000 €per project</a:t>
                      </a:r>
                      <a:endParaRPr lang="en-GB" sz="900" dirty="0">
                        <a:effectLst/>
                        <a:latin typeface="Calibri"/>
                        <a:ea typeface="Calibri"/>
                        <a:cs typeface="Times New Roman"/>
                      </a:endParaRPr>
                    </a:p>
                  </a:txBody>
                  <a:tcPr marL="0" marR="0" marT="0" marB="0"/>
                </a:tc>
              </a:tr>
              <a:tr h="988286">
                <a:tc>
                  <a:txBody>
                    <a:bodyPr/>
                    <a:lstStyle/>
                    <a:p>
                      <a:pPr>
                        <a:lnSpc>
                          <a:spcPct val="115000"/>
                        </a:lnSpc>
                        <a:spcAft>
                          <a:spcPts val="0"/>
                        </a:spcAft>
                      </a:pPr>
                      <a:r>
                        <a:rPr lang="en-GB" sz="800" kern="1200" dirty="0">
                          <a:solidFill>
                            <a:srgbClr val="002060"/>
                          </a:solidFill>
                          <a:effectLst/>
                        </a:rPr>
                        <a:t>Changes to the Twinning Contract: </a:t>
                      </a:r>
                      <a:endParaRPr lang="en-GB" sz="900" dirty="0">
                        <a:solidFill>
                          <a:srgbClr val="002060"/>
                        </a:solidFill>
                        <a:effectLst/>
                      </a:endParaRPr>
                    </a:p>
                    <a:p>
                      <a:pPr marL="342900" lvl="0" indent="-342900">
                        <a:lnSpc>
                          <a:spcPct val="115000"/>
                        </a:lnSpc>
                        <a:spcAft>
                          <a:spcPts val="0"/>
                        </a:spcAft>
                        <a:buFont typeface="Arial"/>
                        <a:buChar char="•"/>
                      </a:pPr>
                      <a:r>
                        <a:rPr lang="en-GB" sz="800" kern="1200" dirty="0">
                          <a:solidFill>
                            <a:srgbClr val="002060"/>
                          </a:solidFill>
                          <a:effectLst/>
                        </a:rPr>
                        <a:t>Addendum for significant changes and reallocation beyond 25% of the budget headings; </a:t>
                      </a:r>
                      <a:endParaRPr lang="en-GB" sz="900" dirty="0">
                        <a:solidFill>
                          <a:srgbClr val="002060"/>
                        </a:solidFill>
                        <a:effectLst/>
                      </a:endParaRPr>
                    </a:p>
                    <a:p>
                      <a:pPr marL="342900" lvl="0" indent="-342900">
                        <a:lnSpc>
                          <a:spcPct val="115000"/>
                        </a:lnSpc>
                        <a:spcAft>
                          <a:spcPts val="0"/>
                        </a:spcAft>
                        <a:buFont typeface="Arial"/>
                        <a:buChar char="•"/>
                      </a:pPr>
                      <a:r>
                        <a:rPr lang="en-GB" sz="800" kern="1200" dirty="0">
                          <a:solidFill>
                            <a:srgbClr val="002060"/>
                          </a:solidFill>
                          <a:effectLst/>
                        </a:rPr>
                        <a:t>Rolling work plan</a:t>
                      </a:r>
                      <a:endParaRPr lang="en-GB" sz="900" dirty="0">
                        <a:solidFill>
                          <a:srgbClr val="002060"/>
                        </a:solidFill>
                        <a:effectLst/>
                      </a:endParaRPr>
                    </a:p>
                    <a:p>
                      <a:pPr marL="342900" lvl="0" indent="-342900">
                        <a:lnSpc>
                          <a:spcPct val="115000"/>
                        </a:lnSpc>
                        <a:spcAft>
                          <a:spcPts val="0"/>
                        </a:spcAft>
                        <a:buFont typeface="Arial"/>
                        <a:buChar char="•"/>
                      </a:pPr>
                      <a:r>
                        <a:rPr lang="en-GB" sz="800" kern="1200" dirty="0">
                          <a:solidFill>
                            <a:srgbClr val="002060"/>
                          </a:solidFill>
                          <a:effectLst/>
                        </a:rPr>
                        <a:t>SL</a:t>
                      </a:r>
                      <a:endParaRPr lang="en-GB" sz="900" dirty="0">
                        <a:solidFill>
                          <a:srgbClr val="002060"/>
                        </a:solidFill>
                        <a:effectLst/>
                      </a:endParaRPr>
                    </a:p>
                    <a:p>
                      <a:pPr>
                        <a:lnSpc>
                          <a:spcPct val="115000"/>
                        </a:lnSpc>
                        <a:spcAft>
                          <a:spcPts val="0"/>
                        </a:spcAft>
                      </a:pPr>
                      <a:r>
                        <a:rPr lang="en-GB" sz="800" kern="1200" dirty="0">
                          <a:solidFill>
                            <a:srgbClr val="002060"/>
                          </a:solidFill>
                          <a:effectLst/>
                        </a:rPr>
                        <a:t> </a:t>
                      </a:r>
                      <a:endParaRPr lang="en-GB" sz="900" dirty="0">
                        <a:solidFill>
                          <a:srgbClr val="002060"/>
                        </a:solidFill>
                        <a:effectLst/>
                        <a:latin typeface="Calibri"/>
                        <a:ea typeface="Calibri"/>
                        <a:cs typeface="Times New Roman"/>
                      </a:endParaRPr>
                    </a:p>
                  </a:txBody>
                  <a:tcPr marL="71694" marR="71694" marT="35847" marB="35847"/>
                </a:tc>
                <a:tc>
                  <a:txBody>
                    <a:bodyPr/>
                    <a:lstStyle/>
                    <a:p>
                      <a:pPr>
                        <a:lnSpc>
                          <a:spcPct val="115000"/>
                        </a:lnSpc>
                        <a:spcAft>
                          <a:spcPts val="0"/>
                        </a:spcAft>
                      </a:pPr>
                      <a:r>
                        <a:rPr lang="en-GB" sz="800" kern="1200" dirty="0">
                          <a:effectLst/>
                        </a:rPr>
                        <a:t>Changes to the Twinning Contract: </a:t>
                      </a:r>
                      <a:endParaRPr lang="en-GB" sz="900" dirty="0">
                        <a:effectLst/>
                      </a:endParaRPr>
                    </a:p>
                    <a:p>
                      <a:pPr marL="228600">
                        <a:lnSpc>
                          <a:spcPct val="115000"/>
                        </a:lnSpc>
                        <a:spcAft>
                          <a:spcPts val="0"/>
                        </a:spcAft>
                      </a:pPr>
                      <a:r>
                        <a:rPr lang="en-GB" sz="800" kern="1200" dirty="0">
                          <a:effectLst/>
                        </a:rPr>
                        <a:t> </a:t>
                      </a:r>
                      <a:endParaRPr lang="en-GB" sz="900" dirty="0">
                        <a:effectLst/>
                      </a:endParaRPr>
                    </a:p>
                    <a:p>
                      <a:pPr marL="742950" lvl="1" indent="-285750">
                        <a:lnSpc>
                          <a:spcPct val="115000"/>
                        </a:lnSpc>
                        <a:spcAft>
                          <a:spcPts val="0"/>
                        </a:spcAft>
                        <a:buFont typeface="Courier New"/>
                        <a:buChar char="o"/>
                      </a:pPr>
                      <a:r>
                        <a:rPr lang="en-GB" sz="800" kern="1200" dirty="0">
                          <a:effectLst/>
                        </a:rPr>
                        <a:t>Addendum for significant changes and reallocations beyond 25% of the </a:t>
                      </a:r>
                      <a:r>
                        <a:rPr lang="en-GB" sz="800" kern="1200" dirty="0" err="1">
                          <a:effectLst/>
                        </a:rPr>
                        <a:t>ttl</a:t>
                      </a:r>
                      <a:r>
                        <a:rPr lang="en-GB" sz="800" kern="1200" dirty="0">
                          <a:effectLst/>
                        </a:rPr>
                        <a:t> budget; </a:t>
                      </a:r>
                      <a:endParaRPr lang="en-GB" sz="900" dirty="0">
                        <a:effectLst/>
                      </a:endParaRPr>
                    </a:p>
                    <a:p>
                      <a:pPr marL="742950" lvl="1" indent="-285750">
                        <a:lnSpc>
                          <a:spcPct val="115000"/>
                        </a:lnSpc>
                        <a:spcAft>
                          <a:spcPts val="0"/>
                        </a:spcAft>
                        <a:buFont typeface="Courier New"/>
                        <a:buChar char="o"/>
                      </a:pPr>
                      <a:r>
                        <a:rPr lang="en-GB" sz="800" kern="1200" dirty="0">
                          <a:effectLst/>
                        </a:rPr>
                        <a:t>OSL</a:t>
                      </a:r>
                      <a:endParaRPr lang="en-GB" sz="900" dirty="0">
                        <a:effectLst/>
                      </a:endParaRPr>
                    </a:p>
                    <a:p>
                      <a:pPr marL="742950" lvl="1" indent="-285750">
                        <a:lnSpc>
                          <a:spcPct val="115000"/>
                        </a:lnSpc>
                        <a:spcAft>
                          <a:spcPts val="0"/>
                        </a:spcAft>
                        <a:buFont typeface="Courier New"/>
                        <a:buChar char="o"/>
                      </a:pPr>
                      <a:r>
                        <a:rPr lang="en-GB" sz="800" kern="1200" dirty="0">
                          <a:effectLst/>
                        </a:rPr>
                        <a:t>SL</a:t>
                      </a:r>
                      <a:endParaRPr lang="en-GB" sz="900" dirty="0">
                        <a:effectLst/>
                      </a:endParaRPr>
                    </a:p>
                    <a:p>
                      <a:pPr>
                        <a:lnSpc>
                          <a:spcPct val="115000"/>
                        </a:lnSpc>
                        <a:spcAft>
                          <a:spcPts val="0"/>
                        </a:spcAft>
                      </a:pPr>
                      <a:r>
                        <a:rPr lang="en-GB" sz="800" kern="1200" dirty="0">
                          <a:effectLst/>
                        </a:rPr>
                        <a:t> </a:t>
                      </a:r>
                      <a:endParaRPr lang="en-GB" sz="9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10</a:t>
            </a:fld>
            <a:endParaRPr lang="en-GB" dirty="0"/>
          </a:p>
        </p:txBody>
      </p:sp>
    </p:spTree>
    <p:extLst>
      <p:ext uri="{BB962C8B-B14F-4D97-AF65-F5344CB8AC3E}">
        <p14:creationId xmlns:p14="http://schemas.microsoft.com/office/powerpoint/2010/main" val="141767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Synoptical</a:t>
            </a:r>
            <a:r>
              <a:rPr lang="en-GB" dirty="0" smtClean="0"/>
              <a:t> New </a:t>
            </a:r>
            <a:r>
              <a:rPr lang="en-GB" dirty="0"/>
              <a:t>Manual </a:t>
            </a:r>
            <a:r>
              <a:rPr lang="en-GB" dirty="0" smtClean="0"/>
              <a:t>vs old </a:t>
            </a:r>
            <a:r>
              <a:rPr lang="en-GB" dirty="0"/>
              <a:t>Manual</a:t>
            </a:r>
          </a:p>
        </p:txBody>
      </p:sp>
      <p:sp>
        <p:nvSpPr>
          <p:cNvPr id="3" name="Content Placeholder 2"/>
          <p:cNvSpPr>
            <a:spLocks noGrp="1"/>
          </p:cNvSpPr>
          <p:nvPr>
            <p:ph idx="1"/>
          </p:nvPr>
        </p:nvSpPr>
        <p:spPr/>
        <p:txBody>
          <a:bodyPr/>
          <a:lstStyle/>
          <a:p>
            <a:pPr indent="0">
              <a:buNone/>
            </a:pPr>
            <a:endParaRPr lang="en-GB" dirty="0"/>
          </a:p>
        </p:txBody>
      </p:sp>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2</a:t>
            </a:fld>
            <a:endParaRPr lang="en-GB" dirty="0"/>
          </a:p>
        </p:txBody>
      </p:sp>
    </p:spTree>
    <p:extLst>
      <p:ext uri="{BB962C8B-B14F-4D97-AF65-F5344CB8AC3E}">
        <p14:creationId xmlns:p14="http://schemas.microsoft.com/office/powerpoint/2010/main" val="363795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a:t>
            </a:r>
            <a:r>
              <a:rPr lang="en-GB" dirty="0" smtClean="0"/>
              <a:t>new </a:t>
            </a:r>
            <a:r>
              <a:rPr lang="en-GB" dirty="0"/>
              <a:t>Manual vs old Manual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2685786"/>
              </p:ext>
            </p:extLst>
          </p:nvPr>
        </p:nvGraphicFramePr>
        <p:xfrm>
          <a:off x="457200" y="2763980"/>
          <a:ext cx="8229600" cy="3697614"/>
        </p:xfrm>
        <a:graphic>
          <a:graphicData uri="http://schemas.openxmlformats.org/drawingml/2006/table">
            <a:tbl>
              <a:tblPr firstRow="1" firstCol="1" bandRow="1">
                <a:tableStyleId>{5C22544A-7EE6-4342-B048-85BDC9FD1C3A}</a:tableStyleId>
              </a:tblPr>
              <a:tblGrid>
                <a:gridCol w="1919695"/>
                <a:gridCol w="1276978"/>
                <a:gridCol w="1350175"/>
                <a:gridCol w="1728192"/>
                <a:gridCol w="1954560"/>
              </a:tblGrid>
              <a:tr h="298767">
                <a:tc gridSpan="3">
                  <a:txBody>
                    <a:bodyPr/>
                    <a:lstStyle/>
                    <a:p>
                      <a:pPr algn="ctr">
                        <a:lnSpc>
                          <a:spcPct val="115000"/>
                        </a:lnSpc>
                        <a:spcAft>
                          <a:spcPts val="0"/>
                        </a:spcAft>
                      </a:pPr>
                      <a:r>
                        <a:rPr lang="en-GB" sz="1200" kern="1200" dirty="0">
                          <a:solidFill>
                            <a:srgbClr val="002060"/>
                          </a:solidFill>
                          <a:effectLst/>
                        </a:rPr>
                        <a:t>New Twinning Manual, 1st July 2017</a:t>
                      </a:r>
                      <a:endParaRPr lang="en-GB" sz="1000" dirty="0">
                        <a:solidFill>
                          <a:srgbClr val="002060"/>
                        </a:solidFill>
                        <a:effectLst/>
                        <a:latin typeface="Calibri"/>
                        <a:ea typeface="Calibri"/>
                        <a:cs typeface="Times New Roman"/>
                      </a:endParaRPr>
                    </a:p>
                  </a:txBody>
                  <a:tcPr marL="81113" marR="81113" marT="40557" marB="40557"/>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1200" kern="1200" dirty="0">
                          <a:solidFill>
                            <a:srgbClr val="002060"/>
                          </a:solidFill>
                          <a:effectLst/>
                        </a:rPr>
                        <a:t>Twinning Manual 2012, revision 2013-14</a:t>
                      </a:r>
                      <a:endParaRPr lang="en-GB" sz="1000" dirty="0">
                        <a:solidFill>
                          <a:srgbClr val="002060"/>
                        </a:solidFill>
                        <a:effectLst/>
                        <a:latin typeface="Calibri"/>
                        <a:ea typeface="Calibri"/>
                        <a:cs typeface="Times New Roman"/>
                      </a:endParaRPr>
                    </a:p>
                  </a:txBody>
                  <a:tcPr marL="0" marR="0" marT="0" marB="0"/>
                </a:tc>
                <a:tc hMerge="1">
                  <a:txBody>
                    <a:bodyPr/>
                    <a:lstStyle/>
                    <a:p>
                      <a:endParaRPr lang="en-GB"/>
                    </a:p>
                  </a:txBody>
                  <a:tcPr/>
                </a:tc>
              </a:tr>
              <a:tr h="298767">
                <a:tc>
                  <a:txBody>
                    <a:bodyPr/>
                    <a:lstStyle/>
                    <a:p>
                      <a:pPr algn="ctr">
                        <a:lnSpc>
                          <a:spcPct val="115000"/>
                        </a:lnSpc>
                        <a:spcAft>
                          <a:spcPts val="0"/>
                        </a:spcAft>
                      </a:pPr>
                      <a:r>
                        <a:rPr lang="it-IT" sz="1200" kern="1200" dirty="0">
                          <a:solidFill>
                            <a:srgbClr val="002060"/>
                          </a:solidFill>
                          <a:effectLst/>
                        </a:rPr>
                        <a:t>Activity</a:t>
                      </a:r>
                      <a:endParaRPr lang="en-GB" sz="1000" dirty="0">
                        <a:solidFill>
                          <a:srgbClr val="002060"/>
                        </a:solidFill>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Actors</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en-GB" sz="1200" kern="1200">
                          <a:effectLst/>
                        </a:rPr>
                        <a:t>Actors</a:t>
                      </a:r>
                      <a:endParaRPr lang="en-GB" sz="1000">
                        <a:effectLst/>
                        <a:latin typeface="Calibri"/>
                        <a:ea typeface="Calibri"/>
                        <a:cs typeface="Times New Roman"/>
                      </a:endParaRPr>
                    </a:p>
                  </a:txBody>
                  <a:tcPr marL="0" marR="0" marT="0" marB="0"/>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0" marR="0" marT="0" marB="0"/>
                </a:tc>
              </a:tr>
              <a:tr h="547513">
                <a:tc>
                  <a:txBody>
                    <a:bodyPr/>
                    <a:lstStyle/>
                    <a:p>
                      <a:pPr>
                        <a:lnSpc>
                          <a:spcPct val="115000"/>
                        </a:lnSpc>
                        <a:spcAft>
                          <a:spcPts val="0"/>
                        </a:spcAft>
                      </a:pPr>
                      <a:r>
                        <a:rPr lang="en-GB" sz="900" kern="1200" dirty="0">
                          <a:solidFill>
                            <a:srgbClr val="002060"/>
                          </a:solidFill>
                          <a:effectLst/>
                        </a:rPr>
                        <a:t>Needs analysis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Beneficiary, EUD,</a:t>
                      </a:r>
                      <a:endParaRPr lang="en-GB" sz="1000" dirty="0">
                        <a:effectLst/>
                      </a:endParaRPr>
                    </a:p>
                    <a:p>
                      <a:pPr>
                        <a:lnSpc>
                          <a:spcPct val="115000"/>
                        </a:lnSpc>
                        <a:spcAft>
                          <a:spcPts val="0"/>
                        </a:spcAft>
                      </a:pPr>
                      <a:r>
                        <a:rPr lang="en-GB" sz="900" kern="1200" dirty="0" smtClean="0">
                          <a:effectLst/>
                        </a:rPr>
                        <a:t>PAO</a:t>
                      </a:r>
                      <a:r>
                        <a:rPr lang="en-GB" sz="900" kern="1200" baseline="0" dirty="0" smtClean="0">
                          <a:effectLst/>
                        </a:rPr>
                        <a:t> </a:t>
                      </a:r>
                      <a:r>
                        <a:rPr lang="en-GB" sz="900" kern="1200" dirty="0" smtClean="0">
                          <a:effectLst/>
                        </a:rPr>
                        <a:t>(</a:t>
                      </a:r>
                      <a:r>
                        <a:rPr lang="en-GB" sz="900" kern="1200" dirty="0" err="1" smtClean="0">
                          <a:effectLst/>
                        </a:rPr>
                        <a:t>i.e</a:t>
                      </a:r>
                      <a:r>
                        <a:rPr lang="en-GB" sz="900" kern="1200" dirty="0" smtClean="0">
                          <a:effectLst/>
                        </a:rPr>
                        <a:t> </a:t>
                      </a:r>
                      <a:r>
                        <a:rPr lang="en-GB" sz="900" kern="1200" dirty="0">
                          <a:effectLst/>
                        </a:rPr>
                        <a:t>IPA unit  in </a:t>
                      </a:r>
                      <a:r>
                        <a:rPr lang="en-GB" sz="900" kern="1200" dirty="0" smtClean="0">
                          <a:effectLst/>
                        </a:rPr>
                        <a:t>Line </a:t>
                      </a:r>
                      <a:r>
                        <a:rPr lang="en-GB" sz="900" kern="1200" dirty="0">
                          <a:effectLst/>
                        </a:rPr>
                        <a:t>ministries)</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Programming phase (PP)</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Beneficiary, EUD,</a:t>
                      </a:r>
                      <a:endParaRPr lang="en-GB" sz="1000">
                        <a:effectLst/>
                      </a:endParaRPr>
                    </a:p>
                    <a:p>
                      <a:pPr>
                        <a:lnSpc>
                          <a:spcPct val="115000"/>
                        </a:lnSpc>
                        <a:spcAft>
                          <a:spcPts val="0"/>
                        </a:spcAft>
                      </a:pPr>
                      <a:r>
                        <a:rPr lang="en-GB" sz="900" kern="1200">
                          <a:effectLst/>
                        </a:rPr>
                        <a:t>PAO (i.e IPA unit  in  Line ministries)</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Programming phase (PP)</a:t>
                      </a:r>
                      <a:endParaRPr lang="en-GB" sz="1000">
                        <a:effectLst/>
                        <a:latin typeface="Calibri"/>
                        <a:ea typeface="Calibri"/>
                        <a:cs typeface="Times New Roman"/>
                      </a:endParaRPr>
                    </a:p>
                  </a:txBody>
                  <a:tcPr marL="0" marR="0" marT="0" marB="0"/>
                </a:tc>
              </a:tr>
              <a:tr h="547513">
                <a:tc>
                  <a:txBody>
                    <a:bodyPr/>
                    <a:lstStyle/>
                    <a:p>
                      <a:pPr>
                        <a:lnSpc>
                          <a:spcPct val="115000"/>
                        </a:lnSpc>
                        <a:spcAft>
                          <a:spcPts val="0"/>
                        </a:spcAft>
                      </a:pPr>
                      <a:r>
                        <a:rPr lang="en-GB" sz="900" kern="1200" dirty="0">
                          <a:solidFill>
                            <a:srgbClr val="002060"/>
                          </a:solidFill>
                          <a:effectLst/>
                        </a:rPr>
                        <a:t>Drafting of the « Twinning fiche »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Beneficiary, EUD,</a:t>
                      </a:r>
                      <a:endParaRPr lang="en-GB" sz="1000">
                        <a:effectLst/>
                      </a:endParaRPr>
                    </a:p>
                    <a:p>
                      <a:pPr>
                        <a:lnSpc>
                          <a:spcPct val="115000"/>
                        </a:lnSpc>
                        <a:spcAft>
                          <a:spcPts val="0"/>
                        </a:spcAft>
                      </a:pPr>
                      <a:r>
                        <a:rPr lang="en-GB" sz="900" kern="1200">
                          <a:effectLst/>
                        </a:rPr>
                        <a:t>PAO, private experts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PP - Depends on nature and complexity</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Beneficiary, EUD,</a:t>
                      </a:r>
                      <a:endParaRPr lang="en-GB" sz="1000">
                        <a:effectLst/>
                      </a:endParaRPr>
                    </a:p>
                    <a:p>
                      <a:pPr>
                        <a:lnSpc>
                          <a:spcPct val="115000"/>
                        </a:lnSpc>
                        <a:spcAft>
                          <a:spcPts val="0"/>
                        </a:spcAft>
                      </a:pPr>
                      <a:r>
                        <a:rPr lang="en-GB" sz="900" kern="1200">
                          <a:effectLst/>
                        </a:rPr>
                        <a:t>PAO, private experts</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PP - Depends on nature and complexity</a:t>
                      </a:r>
                      <a:endParaRPr lang="en-GB" sz="1000">
                        <a:effectLst/>
                        <a:latin typeface="Calibri"/>
                        <a:ea typeface="Calibri"/>
                        <a:cs typeface="Times New Roman"/>
                      </a:endParaRPr>
                    </a:p>
                  </a:txBody>
                  <a:tcPr marL="0" marR="0" marT="0" marB="0"/>
                </a:tc>
              </a:tr>
              <a:tr h="547513">
                <a:tc>
                  <a:txBody>
                    <a:bodyPr/>
                    <a:lstStyle/>
                    <a:p>
                      <a:pPr>
                        <a:lnSpc>
                          <a:spcPct val="115000"/>
                        </a:lnSpc>
                        <a:spcAft>
                          <a:spcPts val="0"/>
                        </a:spcAft>
                      </a:pPr>
                      <a:r>
                        <a:rPr lang="en-GB" sz="900" kern="1200" dirty="0">
                          <a:solidFill>
                            <a:srgbClr val="002060"/>
                          </a:solidFill>
                          <a:effectLst/>
                        </a:rPr>
                        <a:t>Final fiche sent to HQs (Brussels) for</a:t>
                      </a:r>
                      <a:endParaRPr lang="en-GB" sz="1000" dirty="0">
                        <a:solidFill>
                          <a:srgbClr val="002060"/>
                        </a:solidFill>
                        <a:effectLst/>
                      </a:endParaRPr>
                    </a:p>
                    <a:p>
                      <a:pPr>
                        <a:lnSpc>
                          <a:spcPct val="115000"/>
                        </a:lnSpc>
                        <a:spcAft>
                          <a:spcPts val="0"/>
                        </a:spcAft>
                      </a:pPr>
                      <a:r>
                        <a:rPr lang="en-GB" sz="900" kern="1200" dirty="0">
                          <a:solidFill>
                            <a:srgbClr val="002060"/>
                          </a:solidFill>
                          <a:effectLst/>
                        </a:rPr>
                        <a:t>Assessment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From EUD to DG NEAR Unit C3, Line DGs, CoTE </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Only when sufficient quality</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From EUD to DG NEAR Unit C3, Line DGs, </a:t>
                      </a:r>
                      <a:r>
                        <a:rPr lang="en-GB" sz="900" kern="1200" dirty="0" err="1" smtClean="0">
                          <a:effectLst/>
                        </a:rPr>
                        <a:t>CoTE</a:t>
                      </a:r>
                      <a:r>
                        <a:rPr lang="en-GB" sz="900" kern="1200" dirty="0" smtClean="0">
                          <a:effectLst/>
                        </a:rPr>
                        <a:t> for ENI </a:t>
                      </a:r>
                    </a:p>
                    <a:p>
                      <a:pPr>
                        <a:lnSpc>
                          <a:spcPct val="115000"/>
                        </a:lnSpc>
                        <a:spcAft>
                          <a:spcPts val="0"/>
                        </a:spcAft>
                      </a:pPr>
                      <a:endParaRPr lang="en-GB" sz="1000" dirty="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After ex-ante approval by CFCD/ EUD </a:t>
                      </a:r>
                      <a:endParaRPr lang="en-GB" sz="1000">
                        <a:effectLst/>
                        <a:latin typeface="Calibri"/>
                        <a:ea typeface="Calibri"/>
                        <a:cs typeface="Times New Roman"/>
                      </a:endParaRPr>
                    </a:p>
                  </a:txBody>
                  <a:tcPr marL="0" marR="0" marT="0" marB="0"/>
                </a:tc>
              </a:tr>
              <a:tr h="392047">
                <a:tc>
                  <a:txBody>
                    <a:bodyPr/>
                    <a:lstStyle/>
                    <a:p>
                      <a:pPr>
                        <a:lnSpc>
                          <a:spcPct val="115000"/>
                        </a:lnSpc>
                        <a:spcAft>
                          <a:spcPts val="0"/>
                        </a:spcAft>
                      </a:pPr>
                      <a:r>
                        <a:rPr lang="fr-BE" sz="900" kern="1200" dirty="0">
                          <a:solidFill>
                            <a:srgbClr val="002060"/>
                          </a:solidFill>
                          <a:effectLst/>
                        </a:rPr>
                        <a:t>Opinion on the fiche</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DG NEAR Unit C3 to EUD </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fr-BE" sz="900" kern="1200">
                          <a:effectLst/>
                        </a:rPr>
                        <a:t>2 weeks</a:t>
                      </a:r>
                      <a:endParaRPr lang="en-GB" sz="1000">
                        <a:effectLst/>
                        <a:latin typeface="Calibri"/>
                        <a:ea typeface="Calibri"/>
                        <a:cs typeface="Times New Roman"/>
                      </a:endParaRPr>
                    </a:p>
                  </a:txBody>
                  <a:tcPr marL="81113" marR="81113" marT="40557" marB="40557"/>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BE" sz="900" kern="1200" dirty="0" smtClean="0">
                          <a:effectLst/>
                        </a:rPr>
                        <a:t>n/a for IPA,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DG NEAR Unit C3 to EUD for ENI </a:t>
                      </a:r>
                    </a:p>
                    <a:p>
                      <a:pPr algn="ctr">
                        <a:lnSpc>
                          <a:spcPct val="115000"/>
                        </a:lnSpc>
                        <a:spcAft>
                          <a:spcPts val="0"/>
                        </a:spcAft>
                      </a:pPr>
                      <a:endParaRPr lang="en-GB" sz="1000" dirty="0">
                        <a:effectLst/>
                        <a:latin typeface="Calibri"/>
                        <a:ea typeface="Calibri"/>
                        <a:cs typeface="Times New Roman"/>
                      </a:endParaRPr>
                    </a:p>
                  </a:txBody>
                  <a:tcPr marL="0" marR="0" marT="0" marB="0"/>
                </a:tc>
                <a:tc>
                  <a:txBody>
                    <a:bodyPr/>
                    <a:lstStyle/>
                    <a:p>
                      <a:pPr algn="ctr">
                        <a:lnSpc>
                          <a:spcPct val="115000"/>
                        </a:lnSpc>
                        <a:spcAft>
                          <a:spcPts val="0"/>
                        </a:spcAft>
                      </a:pPr>
                      <a:r>
                        <a:rPr lang="fr-BE" sz="900" kern="1200" dirty="0" smtClean="0">
                          <a:effectLst/>
                        </a:rPr>
                        <a:t>n/a for IPA,</a:t>
                      </a:r>
                      <a:r>
                        <a:rPr lang="fr-BE" sz="900" kern="1200" baseline="0" dirty="0" smtClean="0">
                          <a:effectLst/>
                        </a:rPr>
                        <a:t> 2 </a:t>
                      </a:r>
                      <a:r>
                        <a:rPr lang="fr-BE" sz="900" kern="1200" baseline="0" dirty="0" err="1" smtClean="0">
                          <a:effectLst/>
                        </a:rPr>
                        <a:t>weeks</a:t>
                      </a:r>
                      <a:r>
                        <a:rPr lang="fr-BE" sz="900" kern="1200" baseline="0" dirty="0" smtClean="0">
                          <a:effectLst/>
                        </a:rPr>
                        <a:t> for ENI</a:t>
                      </a:r>
                      <a:endParaRPr lang="en-GB" sz="1000" dirty="0">
                        <a:effectLst/>
                        <a:latin typeface="Calibri"/>
                        <a:ea typeface="Calibri"/>
                        <a:cs typeface="Times New Roman"/>
                      </a:endParaRPr>
                    </a:p>
                  </a:txBody>
                  <a:tcPr marL="0" marR="0" marT="0" marB="0"/>
                </a:tc>
              </a:tr>
              <a:tr h="466400">
                <a:tc>
                  <a:txBody>
                    <a:bodyPr/>
                    <a:lstStyle/>
                    <a:p>
                      <a:pPr>
                        <a:lnSpc>
                          <a:spcPct val="115000"/>
                        </a:lnSpc>
                        <a:spcAft>
                          <a:spcPts val="0"/>
                        </a:spcAft>
                      </a:pPr>
                      <a:r>
                        <a:rPr lang="en-GB" sz="900" kern="1200" dirty="0">
                          <a:solidFill>
                            <a:srgbClr val="002060"/>
                          </a:solidFill>
                          <a:effectLst/>
                        </a:rPr>
                        <a:t>Publication of the fiche</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EUD - </a:t>
                      </a:r>
                      <a:r>
                        <a:rPr lang="en-GB" sz="900" kern="1200" dirty="0" err="1">
                          <a:effectLst/>
                        </a:rPr>
                        <a:t>EuropeAid</a:t>
                      </a:r>
                      <a:r>
                        <a:rPr lang="en-GB" sz="900" kern="1200" dirty="0">
                          <a:effectLst/>
                        </a:rPr>
                        <a:t> </a:t>
                      </a:r>
                      <a:r>
                        <a:rPr lang="en-GB" sz="900" kern="1200" dirty="0" smtClean="0">
                          <a:effectLst/>
                        </a:rPr>
                        <a:t>website</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Asap after possible revisions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Standard TW -DG NEAR Unit </a:t>
                      </a:r>
                      <a:r>
                        <a:rPr lang="en-GB" sz="900" kern="1200" dirty="0" smtClean="0">
                          <a:effectLst/>
                        </a:rPr>
                        <a:t>C3 for IPA</a:t>
                      </a:r>
                      <a:r>
                        <a:rPr lang="en-GB" sz="900" kern="1200" baseline="0" dirty="0" smtClean="0">
                          <a:effectLst/>
                        </a:rPr>
                        <a:t> </a:t>
                      </a:r>
                      <a:endParaRPr lang="en-GB" sz="1000" dirty="0">
                        <a:effectLst/>
                      </a:endParaRPr>
                    </a:p>
                    <a:p>
                      <a:pPr>
                        <a:lnSpc>
                          <a:spcPct val="115000"/>
                        </a:lnSpc>
                        <a:spcAft>
                          <a:spcPts val="0"/>
                        </a:spcAft>
                      </a:pPr>
                      <a:r>
                        <a:rPr lang="en-GB" sz="900" kern="1200" dirty="0">
                          <a:solidFill>
                            <a:schemeClr val="dk1"/>
                          </a:solidFill>
                          <a:effectLst/>
                          <a:latin typeface="+mn-lt"/>
                          <a:ea typeface="+mn-ea"/>
                          <a:cs typeface="+mn-cs"/>
                        </a:rPr>
                        <a:t>TWL published by </a:t>
                      </a:r>
                      <a:r>
                        <a:rPr lang="en-GB" sz="900" kern="1200" dirty="0" smtClean="0">
                          <a:solidFill>
                            <a:schemeClr val="dk1"/>
                          </a:solidFill>
                          <a:effectLst/>
                          <a:latin typeface="+mn-lt"/>
                          <a:ea typeface="+mn-ea"/>
                          <a:cs typeface="+mn-cs"/>
                        </a:rPr>
                        <a:t>EUD for IPA</a:t>
                      </a:r>
                    </a:p>
                    <a:p>
                      <a:pPr>
                        <a:lnSpc>
                          <a:spcPct val="115000"/>
                        </a:lnSpc>
                        <a:spcAft>
                          <a:spcPts val="0"/>
                        </a:spcAft>
                      </a:pPr>
                      <a:r>
                        <a:rPr lang="fr-BE" sz="900" kern="1200" dirty="0" smtClean="0">
                          <a:solidFill>
                            <a:schemeClr val="dk1"/>
                          </a:solidFill>
                          <a:effectLst/>
                          <a:latin typeface="+mn-lt"/>
                          <a:ea typeface="+mn-ea"/>
                          <a:cs typeface="+mn-cs"/>
                        </a:rPr>
                        <a:t>EUD for ENI</a:t>
                      </a:r>
                      <a:endParaRPr lang="en-GB" sz="900" kern="1200" dirty="0">
                        <a:solidFill>
                          <a:schemeClr val="dk1"/>
                        </a:solidFill>
                        <a:effectLst/>
                        <a:latin typeface="+mn-lt"/>
                        <a:ea typeface="+mn-ea"/>
                        <a:cs typeface="+mn-cs"/>
                      </a:endParaRPr>
                    </a:p>
                  </a:txBody>
                  <a:tcPr marL="0" marR="0" marT="0" marB="0"/>
                </a:tc>
                <a:tc>
                  <a:txBody>
                    <a:bodyPr/>
                    <a:lstStyle/>
                    <a:p>
                      <a:pPr>
                        <a:lnSpc>
                          <a:spcPct val="115000"/>
                        </a:lnSpc>
                        <a:spcAft>
                          <a:spcPts val="0"/>
                        </a:spcAft>
                      </a:pPr>
                      <a:r>
                        <a:rPr lang="en-GB" sz="900" kern="1200" dirty="0">
                          <a:effectLst/>
                        </a:rPr>
                        <a:t>Asap after possible revisions following comments by DG NEAR</a:t>
                      </a:r>
                      <a:endParaRPr lang="en-GB" sz="10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3</a:t>
            </a:fld>
            <a:endParaRPr lang="en-GB" dirty="0"/>
          </a:p>
        </p:txBody>
      </p:sp>
    </p:spTree>
    <p:extLst>
      <p:ext uri="{BB962C8B-B14F-4D97-AF65-F5344CB8AC3E}">
        <p14:creationId xmlns:p14="http://schemas.microsoft.com/office/powerpoint/2010/main" val="106439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a:t>
            </a:r>
            <a:r>
              <a:rPr lang="en-GB" dirty="0" smtClean="0"/>
              <a:t>new </a:t>
            </a:r>
            <a:r>
              <a:rPr lang="en-GB" dirty="0"/>
              <a:t>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2322788"/>
              </p:ext>
            </p:extLst>
          </p:nvPr>
        </p:nvGraphicFramePr>
        <p:xfrm>
          <a:off x="457200" y="2952716"/>
          <a:ext cx="8229600" cy="3337667"/>
        </p:xfrm>
        <a:graphic>
          <a:graphicData uri="http://schemas.openxmlformats.org/drawingml/2006/table">
            <a:tbl>
              <a:tblPr firstRow="1" firstCol="1" bandRow="1">
                <a:tableStyleId>{5C22544A-7EE6-4342-B048-85BDC9FD1C3A}</a:tableStyleId>
              </a:tblPr>
              <a:tblGrid>
                <a:gridCol w="1919695"/>
                <a:gridCol w="1276978"/>
                <a:gridCol w="1276978"/>
                <a:gridCol w="1928152"/>
                <a:gridCol w="1827797"/>
              </a:tblGrid>
              <a:tr h="298767">
                <a:tc gridSpan="3">
                  <a:txBody>
                    <a:bodyPr/>
                    <a:lstStyle/>
                    <a:p>
                      <a:pPr algn="ctr">
                        <a:lnSpc>
                          <a:spcPct val="115000"/>
                        </a:lnSpc>
                        <a:spcAft>
                          <a:spcPts val="0"/>
                        </a:spcAft>
                      </a:pPr>
                      <a:r>
                        <a:rPr lang="en-GB" sz="1200" kern="1200" dirty="0">
                          <a:solidFill>
                            <a:srgbClr val="002060"/>
                          </a:solidFill>
                          <a:effectLst/>
                        </a:rPr>
                        <a:t>New Twinning Manual, 1st July 2017</a:t>
                      </a:r>
                      <a:endParaRPr lang="en-GB" sz="1000" dirty="0">
                        <a:solidFill>
                          <a:srgbClr val="002060"/>
                        </a:solidFill>
                        <a:effectLst/>
                        <a:latin typeface="Calibri"/>
                        <a:ea typeface="Calibri"/>
                        <a:cs typeface="Times New Roman"/>
                      </a:endParaRPr>
                    </a:p>
                  </a:txBody>
                  <a:tcPr marL="81113" marR="81113" marT="40557" marB="40557"/>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1200" kern="1200" dirty="0">
                          <a:solidFill>
                            <a:srgbClr val="002060"/>
                          </a:solidFill>
                          <a:effectLst/>
                        </a:rPr>
                        <a:t>Twinning Manual 2012, revision 2013-14</a:t>
                      </a:r>
                      <a:endParaRPr lang="en-GB" sz="1000" dirty="0">
                        <a:solidFill>
                          <a:srgbClr val="002060"/>
                        </a:solidFill>
                        <a:effectLst/>
                        <a:latin typeface="Calibri"/>
                        <a:ea typeface="Calibri"/>
                        <a:cs typeface="Times New Roman"/>
                      </a:endParaRPr>
                    </a:p>
                  </a:txBody>
                  <a:tcPr marL="0" marR="0" marT="0" marB="0"/>
                </a:tc>
                <a:tc hMerge="1">
                  <a:txBody>
                    <a:bodyPr/>
                    <a:lstStyle/>
                    <a:p>
                      <a:endParaRPr lang="en-GB"/>
                    </a:p>
                  </a:txBody>
                  <a:tcPr/>
                </a:tc>
              </a:tr>
              <a:tr h="298767">
                <a:tc>
                  <a:txBody>
                    <a:bodyPr/>
                    <a:lstStyle/>
                    <a:p>
                      <a:pPr algn="ctr">
                        <a:lnSpc>
                          <a:spcPct val="115000"/>
                        </a:lnSpc>
                        <a:spcAft>
                          <a:spcPts val="0"/>
                        </a:spcAft>
                      </a:pPr>
                      <a:r>
                        <a:rPr lang="it-IT" sz="1200" kern="1200" dirty="0">
                          <a:solidFill>
                            <a:srgbClr val="002060"/>
                          </a:solidFill>
                          <a:effectLst/>
                        </a:rPr>
                        <a:t>Activity</a:t>
                      </a:r>
                      <a:endParaRPr lang="en-GB" sz="1000" dirty="0">
                        <a:solidFill>
                          <a:srgbClr val="002060"/>
                        </a:solidFill>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Actors</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en-GB" sz="1200" kern="1200">
                          <a:effectLst/>
                        </a:rPr>
                        <a:t>Actors</a:t>
                      </a:r>
                      <a:endParaRPr lang="en-GB" sz="1000">
                        <a:effectLst/>
                        <a:latin typeface="Calibri"/>
                        <a:ea typeface="Calibri"/>
                        <a:cs typeface="Times New Roman"/>
                      </a:endParaRPr>
                    </a:p>
                  </a:txBody>
                  <a:tcPr marL="0" marR="0" marT="0" marB="0"/>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0" marR="0" marT="0" marB="0"/>
                </a:tc>
              </a:tr>
              <a:tr h="547513">
                <a:tc>
                  <a:txBody>
                    <a:bodyPr/>
                    <a:lstStyle/>
                    <a:p>
                      <a:pPr>
                        <a:lnSpc>
                          <a:spcPct val="115000"/>
                        </a:lnSpc>
                        <a:spcAft>
                          <a:spcPts val="0"/>
                        </a:spcAft>
                      </a:pPr>
                      <a:r>
                        <a:rPr lang="en-GB" sz="900" kern="1200" dirty="0">
                          <a:solidFill>
                            <a:srgbClr val="002060"/>
                          </a:solidFill>
                          <a:effectLst/>
                        </a:rPr>
                        <a:t>Circulation of the "Twinning fiche"</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Contracting Authority to MS NCPs</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smtClean="0">
                          <a:effectLst/>
                        </a:rPr>
                        <a:t>Same</a:t>
                      </a:r>
                      <a:r>
                        <a:rPr lang="en-GB" sz="900" kern="1200" baseline="0" dirty="0" smtClean="0">
                          <a:effectLst/>
                        </a:rPr>
                        <a:t> day after </a:t>
                      </a:r>
                      <a:r>
                        <a:rPr lang="en-GB" sz="900" kern="1200" dirty="0" smtClean="0">
                          <a:effectLst/>
                        </a:rPr>
                        <a:t>Publication</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a:effectLst/>
                        </a:rPr>
                        <a:t>Standard TW -DG NEAR Unit C3, </a:t>
                      </a:r>
                      <a:endParaRPr lang="en-GB" sz="1000" dirty="0">
                        <a:effectLst/>
                      </a:endParaRPr>
                    </a:p>
                    <a:p>
                      <a:pPr>
                        <a:lnSpc>
                          <a:spcPct val="115000"/>
                        </a:lnSpc>
                        <a:spcAft>
                          <a:spcPts val="0"/>
                        </a:spcAft>
                      </a:pPr>
                      <a:r>
                        <a:rPr lang="en-GB" sz="900" kern="1200" dirty="0">
                          <a:effectLst/>
                        </a:rPr>
                        <a:t>TWL circulated by </a:t>
                      </a:r>
                      <a:r>
                        <a:rPr lang="en-GB" sz="900" kern="1200" dirty="0" smtClean="0">
                          <a:effectLst/>
                        </a:rPr>
                        <a:t>EUD for IPA</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1000" kern="1200" dirty="0" smtClean="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Contracting Authority to MS NCPs for ENI</a:t>
                      </a:r>
                    </a:p>
                    <a:p>
                      <a:pPr>
                        <a:lnSpc>
                          <a:spcPct val="115000"/>
                        </a:lnSpc>
                        <a:spcAft>
                          <a:spcPts val="0"/>
                        </a:spcAft>
                      </a:pPr>
                      <a:endParaRPr lang="en-GB" sz="1000" dirty="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Proposals</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Member States </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smtClean="0">
                          <a:effectLst/>
                        </a:rPr>
                        <a:t>TW 8 </a:t>
                      </a:r>
                      <a:r>
                        <a:rPr lang="en-GB" sz="900" kern="1200" dirty="0">
                          <a:effectLst/>
                        </a:rPr>
                        <a:t>weeks </a:t>
                      </a:r>
                      <a:endParaRPr lang="en-GB" sz="900" kern="1200" dirty="0" smtClean="0">
                        <a:effectLst/>
                      </a:endParaRPr>
                    </a:p>
                    <a:p>
                      <a:pPr>
                        <a:lnSpc>
                          <a:spcPct val="115000"/>
                        </a:lnSpc>
                        <a:spcAft>
                          <a:spcPts val="0"/>
                        </a:spcAft>
                      </a:pPr>
                      <a:r>
                        <a:rPr lang="fr-BE" sz="900" kern="1200" dirty="0" smtClean="0">
                          <a:solidFill>
                            <a:schemeClr val="dk1"/>
                          </a:solidFill>
                          <a:effectLst/>
                          <a:latin typeface="+mn-lt"/>
                          <a:ea typeface="+mn-ea"/>
                          <a:cs typeface="+mn-cs"/>
                        </a:rPr>
                        <a:t>TWL 6 </a:t>
                      </a:r>
                      <a:r>
                        <a:rPr lang="fr-BE" sz="900" kern="1200" dirty="0" err="1" smtClean="0">
                          <a:solidFill>
                            <a:schemeClr val="dk1"/>
                          </a:solidFill>
                          <a:effectLst/>
                          <a:latin typeface="+mn-lt"/>
                          <a:ea typeface="+mn-ea"/>
                          <a:cs typeface="+mn-cs"/>
                        </a:rPr>
                        <a:t>weeks</a:t>
                      </a:r>
                      <a:endParaRPr lang="en-GB" sz="900" kern="1200" dirty="0">
                        <a:solidFill>
                          <a:schemeClr val="dk1"/>
                        </a:solidFill>
                        <a:effectLst/>
                        <a:latin typeface="+mn-lt"/>
                        <a:ea typeface="+mn-ea"/>
                        <a:cs typeface="+mn-cs"/>
                      </a:endParaRPr>
                    </a:p>
                  </a:txBody>
                  <a:tcPr marL="81113" marR="81113" marT="40557" marB="40557"/>
                </a:tc>
                <a:tc>
                  <a:txBody>
                    <a:bodyPr/>
                    <a:lstStyle/>
                    <a:p>
                      <a:pPr>
                        <a:lnSpc>
                          <a:spcPct val="115000"/>
                        </a:lnSpc>
                        <a:spcAft>
                          <a:spcPts val="0"/>
                        </a:spcAft>
                      </a:pPr>
                      <a:r>
                        <a:rPr lang="en-GB" sz="900" kern="1200">
                          <a:effectLst/>
                        </a:rPr>
                        <a:t>Member States </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dirty="0" smtClean="0">
                          <a:effectLst/>
                        </a:rPr>
                        <a:t>TW 8 </a:t>
                      </a:r>
                      <a:r>
                        <a:rPr lang="en-GB" sz="900" kern="1200" dirty="0">
                          <a:effectLst/>
                        </a:rPr>
                        <a:t>weeks </a:t>
                      </a:r>
                      <a:endParaRPr lang="en-GB" sz="900" kern="1200" dirty="0" smtClean="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fr-BE" sz="1000" kern="1200" dirty="0" smtClean="0">
                          <a:effectLst/>
                          <a:latin typeface="Calibri"/>
                          <a:ea typeface="Calibri"/>
                          <a:cs typeface="Times New Roman"/>
                        </a:rPr>
                        <a:t>TWL 6 </a:t>
                      </a:r>
                      <a:r>
                        <a:rPr lang="fr-BE" sz="1000" kern="1200" dirty="0" err="1" smtClean="0">
                          <a:effectLst/>
                          <a:latin typeface="Calibri"/>
                          <a:ea typeface="Calibri"/>
                          <a:cs typeface="Times New Roman"/>
                        </a:rPr>
                        <a:t>weeks</a:t>
                      </a:r>
                      <a:endParaRPr lang="en-GB" sz="1050" dirty="0" smtClean="0">
                        <a:effectLst/>
                        <a:latin typeface="Calibri"/>
                        <a:ea typeface="Calibri"/>
                        <a:cs typeface="Times New Roman"/>
                      </a:endParaRPr>
                    </a:p>
                    <a:p>
                      <a:pPr>
                        <a:lnSpc>
                          <a:spcPct val="115000"/>
                        </a:lnSpc>
                        <a:spcAft>
                          <a:spcPts val="0"/>
                        </a:spcAft>
                      </a:pPr>
                      <a:endParaRPr lang="en-GB" sz="1000" dirty="0">
                        <a:effectLst/>
                        <a:latin typeface="Calibri"/>
                        <a:ea typeface="Calibri"/>
                        <a:cs typeface="Times New Roman"/>
                      </a:endParaRPr>
                    </a:p>
                  </a:txBody>
                  <a:tcPr marL="0" marR="0" marT="0" marB="0"/>
                </a:tc>
              </a:tr>
              <a:tr h="1013914">
                <a:tc>
                  <a:txBody>
                    <a:bodyPr/>
                    <a:lstStyle/>
                    <a:p>
                      <a:pPr>
                        <a:lnSpc>
                          <a:spcPct val="115000"/>
                        </a:lnSpc>
                        <a:spcAft>
                          <a:spcPts val="0"/>
                        </a:spcAft>
                      </a:pPr>
                      <a:r>
                        <a:rPr lang="en-GB" sz="900" kern="1200" dirty="0">
                          <a:solidFill>
                            <a:srgbClr val="002060"/>
                          </a:solidFill>
                          <a:effectLst/>
                        </a:rPr>
                        <a:t>Evaluation of written  proposals</a:t>
                      </a:r>
                      <a:endParaRPr lang="en-GB" sz="1000" dirty="0">
                        <a:solidFill>
                          <a:srgbClr val="002060"/>
                        </a:solidFill>
                        <a:effectLst/>
                      </a:endParaRPr>
                    </a:p>
                    <a:p>
                      <a:pPr marL="342900" lvl="0" indent="-342900">
                        <a:lnSpc>
                          <a:spcPct val="115000"/>
                        </a:lnSpc>
                        <a:spcAft>
                          <a:spcPts val="0"/>
                        </a:spcAft>
                        <a:buFont typeface="Arial"/>
                        <a:buChar char="•"/>
                      </a:pPr>
                      <a:r>
                        <a:rPr lang="en-GB" sz="900" kern="1200" dirty="0">
                          <a:solidFill>
                            <a:srgbClr val="002060"/>
                          </a:solidFill>
                          <a:effectLst/>
                        </a:rPr>
                        <a:t>All participants shall sign Declaration of impartiality (template available annex C18)</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BC by consensus of EUD</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2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BC representatives (3-4 persons, members of the selection panel); </a:t>
                      </a:r>
                      <a:endParaRPr lang="en-GB" sz="1000">
                        <a:effectLst/>
                      </a:endParaRPr>
                    </a:p>
                    <a:p>
                      <a:pPr>
                        <a:lnSpc>
                          <a:spcPct val="115000"/>
                        </a:lnSpc>
                        <a:spcAft>
                          <a:spcPts val="0"/>
                        </a:spcAft>
                      </a:pPr>
                      <a:r>
                        <a:rPr lang="en-GB" sz="900" kern="1200">
                          <a:effectLst/>
                        </a:rPr>
                        <a:t>EUD/ CFCD observers</a:t>
                      </a:r>
                      <a:endParaRPr lang="en-GB" sz="1000">
                        <a:effectLst/>
                      </a:endParaRPr>
                    </a:p>
                    <a:p>
                      <a:pPr>
                        <a:lnSpc>
                          <a:spcPct val="115000"/>
                        </a:lnSpc>
                        <a:spcAft>
                          <a:spcPts val="0"/>
                        </a:spcAft>
                      </a:pPr>
                      <a:r>
                        <a:rPr lang="en-GB" sz="900" kern="1200">
                          <a:effectLst/>
                        </a:rPr>
                        <a:t>Declaration signed (PRAG template used)</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dirty="0">
                          <a:effectLst/>
                        </a:rPr>
                        <a:t>before the selection meeting</a:t>
                      </a:r>
                      <a:endParaRPr lang="en-GB" sz="1000" dirty="0">
                        <a:effectLst/>
                        <a:latin typeface="Calibri"/>
                        <a:ea typeface="Calibri"/>
                        <a:cs typeface="Times New Roman"/>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4</a:t>
            </a:fld>
            <a:endParaRPr lang="en-GB" dirty="0"/>
          </a:p>
        </p:txBody>
      </p:sp>
    </p:spTree>
    <p:extLst>
      <p:ext uri="{BB962C8B-B14F-4D97-AF65-F5344CB8AC3E}">
        <p14:creationId xmlns:p14="http://schemas.microsoft.com/office/powerpoint/2010/main" val="607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New Manual vs old Manual</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1046973"/>
              </p:ext>
            </p:extLst>
          </p:nvPr>
        </p:nvGraphicFramePr>
        <p:xfrm>
          <a:off x="686268" y="2632063"/>
          <a:ext cx="7771463" cy="3488080"/>
        </p:xfrm>
        <a:graphic>
          <a:graphicData uri="http://schemas.openxmlformats.org/drawingml/2006/table">
            <a:tbl>
              <a:tblPr firstRow="1" firstCol="1" bandRow="1">
                <a:tableStyleId>{5C22544A-7EE6-4342-B048-85BDC9FD1C3A}</a:tableStyleId>
              </a:tblPr>
              <a:tblGrid>
                <a:gridCol w="1812827"/>
                <a:gridCol w="1205889"/>
                <a:gridCol w="1083040"/>
                <a:gridCol w="1943662"/>
                <a:gridCol w="1726045"/>
              </a:tblGrid>
              <a:tr h="282134">
                <a:tc gridSpan="3">
                  <a:txBody>
                    <a:bodyPr/>
                    <a:lstStyle/>
                    <a:p>
                      <a:pPr algn="ctr">
                        <a:lnSpc>
                          <a:spcPct val="115000"/>
                        </a:lnSpc>
                        <a:spcAft>
                          <a:spcPts val="0"/>
                        </a:spcAft>
                      </a:pPr>
                      <a:r>
                        <a:rPr lang="en-GB" sz="1200" kern="1200" dirty="0">
                          <a:solidFill>
                            <a:srgbClr val="002060"/>
                          </a:solidFill>
                          <a:effectLst/>
                        </a:rPr>
                        <a:t>New Twinning Manual, 1st July 2017</a:t>
                      </a:r>
                      <a:endParaRPr lang="en-GB" sz="900" dirty="0">
                        <a:solidFill>
                          <a:srgbClr val="002060"/>
                        </a:solidFill>
                        <a:effectLst/>
                        <a:latin typeface="Calibri"/>
                        <a:ea typeface="Calibri"/>
                        <a:cs typeface="Times New Roman"/>
                      </a:endParaRPr>
                    </a:p>
                  </a:txBody>
                  <a:tcPr marL="76598" marR="76598" marT="38299" marB="38299"/>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1200" kern="1200" dirty="0">
                          <a:solidFill>
                            <a:srgbClr val="002060"/>
                          </a:solidFill>
                          <a:effectLst/>
                        </a:rPr>
                        <a:t>Twinning Manual 2012, revision 2013-14</a:t>
                      </a:r>
                      <a:endParaRPr lang="en-GB" sz="900" dirty="0">
                        <a:solidFill>
                          <a:srgbClr val="002060"/>
                        </a:solidFill>
                        <a:effectLst/>
                        <a:latin typeface="Calibri"/>
                        <a:ea typeface="Calibri"/>
                        <a:cs typeface="Times New Roman"/>
                      </a:endParaRPr>
                    </a:p>
                  </a:txBody>
                  <a:tcPr marL="0" marR="0" marT="0" marB="0"/>
                </a:tc>
                <a:tc hMerge="1">
                  <a:txBody>
                    <a:bodyPr/>
                    <a:lstStyle/>
                    <a:p>
                      <a:endParaRPr lang="en-GB"/>
                    </a:p>
                  </a:txBody>
                  <a:tcPr/>
                </a:tc>
              </a:tr>
              <a:tr h="282134">
                <a:tc>
                  <a:txBody>
                    <a:bodyPr/>
                    <a:lstStyle/>
                    <a:p>
                      <a:pPr algn="ctr">
                        <a:lnSpc>
                          <a:spcPct val="115000"/>
                        </a:lnSpc>
                        <a:spcAft>
                          <a:spcPts val="0"/>
                        </a:spcAft>
                      </a:pPr>
                      <a:r>
                        <a:rPr lang="it-IT" sz="1200" kern="1200" dirty="0">
                          <a:solidFill>
                            <a:srgbClr val="002060"/>
                          </a:solidFill>
                          <a:effectLst/>
                        </a:rPr>
                        <a:t>Activity</a:t>
                      </a:r>
                      <a:endParaRPr lang="en-GB" sz="900" dirty="0">
                        <a:solidFill>
                          <a:srgbClr val="002060"/>
                        </a:solidFill>
                        <a:effectLst/>
                        <a:latin typeface="Calibri"/>
                        <a:ea typeface="Calibri"/>
                        <a:cs typeface="Times New Roman"/>
                      </a:endParaRPr>
                    </a:p>
                  </a:txBody>
                  <a:tcPr marL="76598" marR="76598" marT="38299" marB="38299"/>
                </a:tc>
                <a:tc>
                  <a:txBody>
                    <a:bodyPr/>
                    <a:lstStyle/>
                    <a:p>
                      <a:pPr algn="ctr">
                        <a:lnSpc>
                          <a:spcPct val="115000"/>
                        </a:lnSpc>
                        <a:spcAft>
                          <a:spcPts val="0"/>
                        </a:spcAft>
                      </a:pPr>
                      <a:r>
                        <a:rPr lang="it-IT" sz="1200" kern="1200">
                          <a:effectLst/>
                        </a:rPr>
                        <a:t>Actors</a:t>
                      </a:r>
                      <a:endParaRPr lang="en-GB" sz="900">
                        <a:effectLst/>
                        <a:latin typeface="Calibri"/>
                        <a:ea typeface="Calibri"/>
                        <a:cs typeface="Times New Roman"/>
                      </a:endParaRPr>
                    </a:p>
                  </a:txBody>
                  <a:tcPr marL="76598" marR="76598" marT="38299" marB="38299"/>
                </a:tc>
                <a:tc>
                  <a:txBody>
                    <a:bodyPr/>
                    <a:lstStyle/>
                    <a:p>
                      <a:pPr algn="ctr">
                        <a:lnSpc>
                          <a:spcPct val="115000"/>
                        </a:lnSpc>
                        <a:spcAft>
                          <a:spcPts val="0"/>
                        </a:spcAft>
                      </a:pPr>
                      <a:r>
                        <a:rPr lang="it-IT" sz="1200" kern="1200">
                          <a:effectLst/>
                        </a:rPr>
                        <a:t>Timeline</a:t>
                      </a:r>
                      <a:endParaRPr lang="en-GB" sz="900">
                        <a:effectLst/>
                        <a:latin typeface="Calibri"/>
                        <a:ea typeface="Calibri"/>
                        <a:cs typeface="Times New Roman"/>
                      </a:endParaRPr>
                    </a:p>
                  </a:txBody>
                  <a:tcPr marL="76598" marR="76598" marT="38299" marB="38299"/>
                </a:tc>
                <a:tc>
                  <a:txBody>
                    <a:bodyPr/>
                    <a:lstStyle/>
                    <a:p>
                      <a:pPr algn="ctr">
                        <a:lnSpc>
                          <a:spcPct val="115000"/>
                        </a:lnSpc>
                        <a:spcAft>
                          <a:spcPts val="0"/>
                        </a:spcAft>
                      </a:pPr>
                      <a:r>
                        <a:rPr lang="en-GB" sz="1200" kern="1200">
                          <a:effectLst/>
                        </a:rPr>
                        <a:t>Actors</a:t>
                      </a:r>
                      <a:endParaRPr lang="en-GB" sz="900">
                        <a:effectLst/>
                        <a:latin typeface="Calibri"/>
                        <a:ea typeface="Calibri"/>
                        <a:cs typeface="Times New Roman"/>
                      </a:endParaRPr>
                    </a:p>
                  </a:txBody>
                  <a:tcPr marL="0" marR="0" marT="0" marB="0"/>
                </a:tc>
                <a:tc>
                  <a:txBody>
                    <a:bodyPr/>
                    <a:lstStyle/>
                    <a:p>
                      <a:pPr algn="ctr">
                        <a:lnSpc>
                          <a:spcPct val="115000"/>
                        </a:lnSpc>
                        <a:spcAft>
                          <a:spcPts val="0"/>
                        </a:spcAft>
                      </a:pPr>
                      <a:r>
                        <a:rPr lang="it-IT" sz="1200" kern="1200">
                          <a:effectLst/>
                        </a:rPr>
                        <a:t>Timeline</a:t>
                      </a:r>
                      <a:endParaRPr lang="en-GB" sz="900">
                        <a:effectLst/>
                        <a:latin typeface="Calibri"/>
                        <a:ea typeface="Calibri"/>
                        <a:cs typeface="Times New Roman"/>
                      </a:endParaRPr>
                    </a:p>
                  </a:txBody>
                  <a:tcPr marL="0" marR="0" marT="0" marB="0"/>
                </a:tc>
              </a:tr>
              <a:tr h="587248">
                <a:tc>
                  <a:txBody>
                    <a:bodyPr/>
                    <a:lstStyle/>
                    <a:p>
                      <a:pPr>
                        <a:lnSpc>
                          <a:spcPct val="115000"/>
                        </a:lnSpc>
                        <a:spcAft>
                          <a:spcPts val="0"/>
                        </a:spcAft>
                      </a:pPr>
                      <a:r>
                        <a:rPr lang="en-GB" sz="800" kern="1200" dirty="0">
                          <a:solidFill>
                            <a:srgbClr val="002060"/>
                          </a:solidFill>
                          <a:effectLst/>
                        </a:rPr>
                        <a:t>Selection meeting</a:t>
                      </a:r>
                      <a:endParaRPr lang="en-GB" sz="900" dirty="0">
                        <a:solidFill>
                          <a:srgbClr val="002060"/>
                        </a:solidFill>
                        <a:effectLst/>
                      </a:endParaRPr>
                    </a:p>
                    <a:p>
                      <a:pPr>
                        <a:lnSpc>
                          <a:spcPct val="115000"/>
                        </a:lnSpc>
                        <a:spcAft>
                          <a:spcPts val="0"/>
                        </a:spcAft>
                      </a:pPr>
                      <a:r>
                        <a:rPr lang="en-GB" sz="800" kern="1200" dirty="0">
                          <a:solidFill>
                            <a:srgbClr val="002060"/>
                          </a:solidFill>
                          <a:effectLst/>
                        </a:rPr>
                        <a:t>45 min for presentation of MS proposal; 30 min for Q&amp;A</a:t>
                      </a:r>
                      <a:endParaRPr lang="en-GB" sz="900" dirty="0">
                        <a:solidFill>
                          <a:srgbClr val="002060"/>
                        </a:solidFill>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Organised at CA</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2 weeks</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 Organised at EUD, Chaired by HoC;</a:t>
                      </a:r>
                      <a:endParaRPr lang="en-GB" sz="900">
                        <a:effectLst/>
                      </a:endParaRPr>
                    </a:p>
                    <a:p>
                      <a:pPr>
                        <a:lnSpc>
                          <a:spcPct val="115000"/>
                        </a:lnSpc>
                        <a:spcAft>
                          <a:spcPts val="0"/>
                        </a:spcAft>
                      </a:pPr>
                      <a:r>
                        <a:rPr lang="en-GB" sz="800" kern="1200">
                          <a:effectLst/>
                        </a:rPr>
                        <a:t>30 min for presentation of MS proposal; 30 min for Q&amp;A</a:t>
                      </a:r>
                      <a:endParaRPr lang="en-GB" sz="900">
                        <a:effectLst/>
                        <a:latin typeface="Calibri"/>
                        <a:ea typeface="Calibri"/>
                        <a:cs typeface="Times New Roman"/>
                      </a:endParaRPr>
                    </a:p>
                  </a:txBody>
                  <a:tcPr marL="0" marR="0" marT="0" marB="0"/>
                </a:tc>
                <a:tc>
                  <a:txBody>
                    <a:bodyPr/>
                    <a:lstStyle/>
                    <a:p>
                      <a:pPr>
                        <a:lnSpc>
                          <a:spcPct val="115000"/>
                        </a:lnSpc>
                        <a:spcAft>
                          <a:spcPts val="0"/>
                        </a:spcAft>
                      </a:pPr>
                      <a:r>
                        <a:rPr lang="en-GB" sz="800" kern="1200">
                          <a:effectLst/>
                        </a:rPr>
                        <a:t>2 weeks after the deadline for  submission of proposals</a:t>
                      </a:r>
                      <a:endParaRPr lang="en-GB" sz="900">
                        <a:effectLst/>
                        <a:latin typeface="Calibri"/>
                        <a:ea typeface="Calibri"/>
                        <a:cs typeface="Times New Roman"/>
                      </a:endParaRPr>
                    </a:p>
                  </a:txBody>
                  <a:tcPr marL="0" marR="0" marT="0" marB="0"/>
                </a:tc>
              </a:tr>
              <a:tr h="587248">
                <a:tc>
                  <a:txBody>
                    <a:bodyPr/>
                    <a:lstStyle/>
                    <a:p>
                      <a:pPr>
                        <a:lnSpc>
                          <a:spcPct val="115000"/>
                        </a:lnSpc>
                        <a:spcAft>
                          <a:spcPts val="0"/>
                        </a:spcAft>
                      </a:pPr>
                      <a:r>
                        <a:rPr lang="en-GB" sz="800" kern="1200" dirty="0">
                          <a:solidFill>
                            <a:srgbClr val="002060"/>
                          </a:solidFill>
                          <a:effectLst/>
                        </a:rPr>
                        <a:t>Selection report</a:t>
                      </a:r>
                      <a:endParaRPr lang="en-GB" sz="900" dirty="0">
                        <a:solidFill>
                          <a:srgbClr val="002060"/>
                        </a:solidFill>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BC by consensus</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Immediately after the selection meeting</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BC representatives (3-4 persons, members of the selection panel); </a:t>
                      </a:r>
                      <a:endParaRPr lang="en-GB" sz="900">
                        <a:effectLst/>
                      </a:endParaRPr>
                    </a:p>
                    <a:p>
                      <a:pPr>
                        <a:lnSpc>
                          <a:spcPct val="115000"/>
                        </a:lnSpc>
                        <a:spcAft>
                          <a:spcPts val="0"/>
                        </a:spcAft>
                      </a:pPr>
                      <a:r>
                        <a:rPr lang="en-GB" sz="800" kern="1200">
                          <a:effectLst/>
                        </a:rPr>
                        <a:t>EUD/ CFCD observers;</a:t>
                      </a:r>
                      <a:endParaRPr lang="en-GB" sz="900">
                        <a:effectLst/>
                        <a:latin typeface="Calibri"/>
                        <a:ea typeface="Calibri"/>
                        <a:cs typeface="Times New Roman"/>
                      </a:endParaRPr>
                    </a:p>
                  </a:txBody>
                  <a:tcPr marL="0" marR="0" marT="0" marB="0"/>
                </a:tc>
                <a:tc>
                  <a:txBody>
                    <a:bodyPr/>
                    <a:lstStyle/>
                    <a:p>
                      <a:pPr>
                        <a:lnSpc>
                          <a:spcPct val="115000"/>
                        </a:lnSpc>
                        <a:spcAft>
                          <a:spcPts val="0"/>
                        </a:spcAft>
                      </a:pPr>
                      <a:r>
                        <a:rPr lang="en-GB" sz="800" kern="1200">
                          <a:effectLst/>
                        </a:rPr>
                        <a:t>Decision taken Immediately after the selection meeting; Selection report submitted to EUD in 2 weeks</a:t>
                      </a:r>
                      <a:endParaRPr lang="en-GB" sz="900">
                        <a:effectLst/>
                        <a:latin typeface="Calibri"/>
                        <a:ea typeface="Calibri"/>
                        <a:cs typeface="Times New Roman"/>
                      </a:endParaRPr>
                    </a:p>
                  </a:txBody>
                  <a:tcPr marL="0" marR="0" marT="0" marB="0"/>
                </a:tc>
              </a:tr>
              <a:tr h="541502">
                <a:tc>
                  <a:txBody>
                    <a:bodyPr/>
                    <a:lstStyle/>
                    <a:p>
                      <a:pPr>
                        <a:lnSpc>
                          <a:spcPct val="115000"/>
                        </a:lnSpc>
                        <a:spcAft>
                          <a:spcPts val="0"/>
                        </a:spcAft>
                      </a:pPr>
                      <a:r>
                        <a:rPr lang="en-GB" sz="800" kern="1200" dirty="0">
                          <a:solidFill>
                            <a:srgbClr val="002060"/>
                          </a:solidFill>
                          <a:effectLst/>
                        </a:rPr>
                        <a:t>Notification of result</a:t>
                      </a:r>
                      <a:endParaRPr lang="en-GB" sz="900" dirty="0">
                        <a:solidFill>
                          <a:srgbClr val="002060"/>
                        </a:solidFill>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Contracting Authority</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2 weeks</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Contracting Authority</a:t>
                      </a:r>
                      <a:endParaRPr lang="en-GB" sz="900">
                        <a:effectLst/>
                        <a:latin typeface="Calibri"/>
                        <a:ea typeface="Calibri"/>
                        <a:cs typeface="Times New Roman"/>
                      </a:endParaRPr>
                    </a:p>
                  </a:txBody>
                  <a:tcPr marL="0" marR="0" marT="0" marB="0"/>
                </a:tc>
                <a:tc>
                  <a:txBody>
                    <a:bodyPr/>
                    <a:lstStyle/>
                    <a:p>
                      <a:pPr>
                        <a:lnSpc>
                          <a:spcPct val="115000"/>
                        </a:lnSpc>
                        <a:spcAft>
                          <a:spcPts val="0"/>
                        </a:spcAft>
                      </a:pPr>
                      <a:r>
                        <a:rPr lang="en-GB" sz="800" kern="1200">
                          <a:effectLst/>
                        </a:rPr>
                        <a:t>3 weeks after the selection meeting</a:t>
                      </a:r>
                      <a:endParaRPr lang="en-GB" sz="900">
                        <a:effectLst/>
                        <a:latin typeface="Calibri"/>
                        <a:ea typeface="Calibri"/>
                        <a:cs typeface="Times New Roman"/>
                      </a:endParaRPr>
                    </a:p>
                  </a:txBody>
                  <a:tcPr marL="0" marR="0" marT="0" marB="0"/>
                </a:tc>
              </a:tr>
              <a:tr h="1104282">
                <a:tc>
                  <a:txBody>
                    <a:bodyPr/>
                    <a:lstStyle/>
                    <a:p>
                      <a:pPr>
                        <a:lnSpc>
                          <a:spcPct val="115000"/>
                        </a:lnSpc>
                        <a:spcAft>
                          <a:spcPts val="0"/>
                        </a:spcAft>
                      </a:pPr>
                      <a:r>
                        <a:rPr lang="en-GB" sz="800" kern="1200" dirty="0">
                          <a:solidFill>
                            <a:srgbClr val="002060"/>
                          </a:solidFill>
                          <a:effectLst/>
                        </a:rPr>
                        <a:t>Preparation of the contract file, filling the templates listed in 3.1.1.</a:t>
                      </a:r>
                      <a:endParaRPr lang="en-GB" sz="900" dirty="0">
                        <a:solidFill>
                          <a:srgbClr val="002060"/>
                        </a:solidFill>
                        <a:effectLst/>
                      </a:endParaRPr>
                    </a:p>
                    <a:p>
                      <a:pPr marL="342900" lvl="0" indent="-342900">
                        <a:lnSpc>
                          <a:spcPct val="115000"/>
                        </a:lnSpc>
                        <a:spcAft>
                          <a:spcPts val="0"/>
                        </a:spcAft>
                        <a:buFont typeface="Arial"/>
                        <a:buChar char="•"/>
                      </a:pPr>
                      <a:r>
                        <a:rPr lang="en-GB" sz="800" kern="1200" dirty="0">
                          <a:solidFill>
                            <a:srgbClr val="002060"/>
                          </a:solidFill>
                          <a:effectLst/>
                        </a:rPr>
                        <a:t>No preparatory period= no preparatory costs before the signature of the contract</a:t>
                      </a:r>
                      <a:endParaRPr lang="en-GB" sz="900" dirty="0">
                        <a:solidFill>
                          <a:srgbClr val="002060"/>
                        </a:solidFill>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Contracting Authority</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In max 12 weeks</a:t>
                      </a:r>
                      <a:endParaRPr lang="en-GB" sz="900">
                        <a:effectLst/>
                        <a:latin typeface="Calibri"/>
                        <a:ea typeface="Calibri"/>
                        <a:cs typeface="Times New Roman"/>
                      </a:endParaRPr>
                    </a:p>
                  </a:txBody>
                  <a:tcPr marL="76598" marR="76598" marT="38299" marB="38299"/>
                </a:tc>
                <a:tc>
                  <a:txBody>
                    <a:bodyPr/>
                    <a:lstStyle/>
                    <a:p>
                      <a:pPr>
                        <a:lnSpc>
                          <a:spcPct val="115000"/>
                        </a:lnSpc>
                        <a:spcAft>
                          <a:spcPts val="0"/>
                        </a:spcAft>
                      </a:pPr>
                      <a:r>
                        <a:rPr lang="en-GB" sz="800" kern="1200">
                          <a:effectLst/>
                        </a:rPr>
                        <a:t>BC Partners (commented by CFCD, EUD)</a:t>
                      </a:r>
                      <a:endParaRPr lang="en-GB" sz="900">
                        <a:effectLst/>
                        <a:latin typeface="Calibri"/>
                        <a:ea typeface="Calibri"/>
                        <a:cs typeface="Times New Roman"/>
                      </a:endParaRPr>
                    </a:p>
                  </a:txBody>
                  <a:tcPr marL="0" marR="0" marT="0" marB="0"/>
                </a:tc>
                <a:tc>
                  <a:txBody>
                    <a:bodyPr/>
                    <a:lstStyle/>
                    <a:p>
                      <a:pPr>
                        <a:lnSpc>
                          <a:spcPct val="115000"/>
                        </a:lnSpc>
                        <a:spcAft>
                          <a:spcPts val="0"/>
                        </a:spcAft>
                      </a:pPr>
                      <a:r>
                        <a:rPr lang="en-GB" sz="800" kern="1200" dirty="0">
                          <a:effectLst/>
                        </a:rPr>
                        <a:t>In max 4 months after the notification of the results the final draft should be sent to STC, otherwise the preparatory costs are not eligible</a:t>
                      </a:r>
                      <a:endParaRPr lang="en-GB" sz="9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5</a:t>
            </a:fld>
            <a:endParaRPr lang="en-GB" dirty="0"/>
          </a:p>
        </p:txBody>
      </p:sp>
    </p:spTree>
    <p:extLst>
      <p:ext uri="{BB962C8B-B14F-4D97-AF65-F5344CB8AC3E}">
        <p14:creationId xmlns:p14="http://schemas.microsoft.com/office/powerpoint/2010/main" val="181552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New 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8281818"/>
              </p:ext>
            </p:extLst>
          </p:nvPr>
        </p:nvGraphicFramePr>
        <p:xfrm>
          <a:off x="457200" y="2814183"/>
          <a:ext cx="8229600" cy="3029859"/>
        </p:xfrm>
        <a:graphic>
          <a:graphicData uri="http://schemas.openxmlformats.org/drawingml/2006/table">
            <a:tbl>
              <a:tblPr firstRow="1" firstCol="1" bandRow="1">
                <a:tableStyleId>{5C22544A-7EE6-4342-B048-85BDC9FD1C3A}</a:tableStyleId>
              </a:tblPr>
              <a:tblGrid>
                <a:gridCol w="1919695"/>
                <a:gridCol w="1276978"/>
                <a:gridCol w="1276978"/>
                <a:gridCol w="1928152"/>
                <a:gridCol w="1827797"/>
              </a:tblGrid>
              <a:tr h="298767">
                <a:tc gridSpan="3">
                  <a:txBody>
                    <a:bodyPr/>
                    <a:lstStyle/>
                    <a:p>
                      <a:pPr algn="ctr">
                        <a:lnSpc>
                          <a:spcPct val="115000"/>
                        </a:lnSpc>
                        <a:spcAft>
                          <a:spcPts val="0"/>
                        </a:spcAft>
                      </a:pPr>
                      <a:r>
                        <a:rPr lang="en-GB" sz="1200" kern="1200" dirty="0">
                          <a:solidFill>
                            <a:srgbClr val="002060"/>
                          </a:solidFill>
                          <a:effectLst/>
                        </a:rPr>
                        <a:t>New Twinning Manual, 1st July 2017</a:t>
                      </a:r>
                      <a:endParaRPr lang="en-GB" sz="1000" dirty="0">
                        <a:solidFill>
                          <a:srgbClr val="002060"/>
                        </a:solidFill>
                        <a:effectLst/>
                        <a:latin typeface="Calibri"/>
                        <a:ea typeface="Calibri"/>
                        <a:cs typeface="Times New Roman"/>
                      </a:endParaRPr>
                    </a:p>
                  </a:txBody>
                  <a:tcPr marL="81113" marR="81113" marT="40557" marB="40557"/>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1200" kern="1200" dirty="0">
                          <a:solidFill>
                            <a:srgbClr val="002060"/>
                          </a:solidFill>
                          <a:effectLst/>
                        </a:rPr>
                        <a:t>Twinning Manual 2012, revision 2013-14</a:t>
                      </a:r>
                      <a:endParaRPr lang="en-GB" sz="1000" dirty="0">
                        <a:solidFill>
                          <a:srgbClr val="002060"/>
                        </a:solidFill>
                        <a:effectLst/>
                        <a:latin typeface="Calibri"/>
                        <a:ea typeface="Calibri"/>
                        <a:cs typeface="Times New Roman"/>
                      </a:endParaRPr>
                    </a:p>
                  </a:txBody>
                  <a:tcPr marL="0" marR="0" marT="0" marB="0"/>
                </a:tc>
                <a:tc hMerge="1">
                  <a:txBody>
                    <a:bodyPr/>
                    <a:lstStyle/>
                    <a:p>
                      <a:endParaRPr lang="en-GB"/>
                    </a:p>
                  </a:txBody>
                  <a:tcPr/>
                </a:tc>
              </a:tr>
              <a:tr h="298767">
                <a:tc>
                  <a:txBody>
                    <a:bodyPr/>
                    <a:lstStyle/>
                    <a:p>
                      <a:pPr algn="ctr">
                        <a:lnSpc>
                          <a:spcPct val="115000"/>
                        </a:lnSpc>
                        <a:spcAft>
                          <a:spcPts val="0"/>
                        </a:spcAft>
                      </a:pPr>
                      <a:r>
                        <a:rPr lang="it-IT" sz="1200" kern="1200" dirty="0">
                          <a:solidFill>
                            <a:srgbClr val="002060"/>
                          </a:solidFill>
                          <a:effectLst/>
                        </a:rPr>
                        <a:t>Activity</a:t>
                      </a:r>
                      <a:endParaRPr lang="en-GB" sz="1000" dirty="0">
                        <a:solidFill>
                          <a:srgbClr val="002060"/>
                        </a:solidFill>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dirty="0">
                          <a:effectLst/>
                        </a:rPr>
                        <a:t>Actors</a:t>
                      </a:r>
                      <a:endParaRPr lang="en-GB" sz="1000" dirty="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en-GB" sz="1200" kern="1200">
                          <a:effectLst/>
                        </a:rPr>
                        <a:t>Actors</a:t>
                      </a:r>
                      <a:endParaRPr lang="en-GB" sz="1000">
                        <a:effectLst/>
                        <a:latin typeface="Calibri"/>
                        <a:ea typeface="Calibri"/>
                        <a:cs typeface="Times New Roman"/>
                      </a:endParaRPr>
                    </a:p>
                  </a:txBody>
                  <a:tcPr marL="0" marR="0" marT="0" marB="0"/>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0" marR="0" marT="0" marB="0"/>
                </a:tc>
              </a:tr>
              <a:tr h="702980">
                <a:tc>
                  <a:txBody>
                    <a:bodyPr/>
                    <a:lstStyle/>
                    <a:p>
                      <a:pPr>
                        <a:lnSpc>
                          <a:spcPct val="115000"/>
                        </a:lnSpc>
                        <a:spcAft>
                          <a:spcPts val="0"/>
                        </a:spcAft>
                      </a:pPr>
                      <a:r>
                        <a:rPr lang="en-GB" sz="900" kern="1200" dirty="0">
                          <a:solidFill>
                            <a:srgbClr val="002060"/>
                          </a:solidFill>
                          <a:effectLst/>
                        </a:rPr>
                        <a:t>Secondment of the RTA – Starting the implementation of the project</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CA and MS </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Max 12 weeks – after the notification of result</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smtClean="0">
                          <a:effectLst/>
                        </a:rPr>
                        <a:t>MS</a:t>
                      </a:r>
                      <a:endParaRPr lang="en-GB" sz="1000" dirty="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Max 1 month after the notification letter for the signature of the contract</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Drafting of initial work plan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RTA/MS PLs/CLs/staff</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4/6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First steering Committee</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RTA/MSPLs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2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4 months after the notification of the Contract signature</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Start of activities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4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dirty="0">
                          <a:effectLst/>
                        </a:rPr>
                        <a:t>Coincides with the arrival of the RTA</a:t>
                      </a:r>
                      <a:endParaRPr lang="en-GB" sz="10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6</a:t>
            </a:fld>
            <a:endParaRPr lang="en-GB" dirty="0"/>
          </a:p>
        </p:txBody>
      </p:sp>
    </p:spTree>
    <p:extLst>
      <p:ext uri="{BB962C8B-B14F-4D97-AF65-F5344CB8AC3E}">
        <p14:creationId xmlns:p14="http://schemas.microsoft.com/office/powerpoint/2010/main" val="298919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New 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0162574"/>
              </p:ext>
            </p:extLst>
          </p:nvPr>
        </p:nvGraphicFramePr>
        <p:xfrm>
          <a:off x="457200" y="2814183"/>
          <a:ext cx="8229600" cy="3029859"/>
        </p:xfrm>
        <a:graphic>
          <a:graphicData uri="http://schemas.openxmlformats.org/drawingml/2006/table">
            <a:tbl>
              <a:tblPr firstRow="1" firstCol="1" bandRow="1">
                <a:tableStyleId>{5C22544A-7EE6-4342-B048-85BDC9FD1C3A}</a:tableStyleId>
              </a:tblPr>
              <a:tblGrid>
                <a:gridCol w="1919695"/>
                <a:gridCol w="1276978"/>
                <a:gridCol w="1276978"/>
                <a:gridCol w="1928152"/>
                <a:gridCol w="1827797"/>
              </a:tblGrid>
              <a:tr h="298767">
                <a:tc gridSpan="3">
                  <a:txBody>
                    <a:bodyPr/>
                    <a:lstStyle/>
                    <a:p>
                      <a:pPr algn="ctr">
                        <a:lnSpc>
                          <a:spcPct val="115000"/>
                        </a:lnSpc>
                        <a:spcAft>
                          <a:spcPts val="0"/>
                        </a:spcAft>
                      </a:pPr>
                      <a:r>
                        <a:rPr lang="en-GB" sz="1200" kern="1200" dirty="0">
                          <a:solidFill>
                            <a:srgbClr val="002060"/>
                          </a:solidFill>
                          <a:effectLst/>
                        </a:rPr>
                        <a:t>New Twinning Manual, 1st July 2017</a:t>
                      </a:r>
                      <a:endParaRPr lang="en-GB" sz="1000" dirty="0">
                        <a:solidFill>
                          <a:srgbClr val="002060"/>
                        </a:solidFill>
                        <a:effectLst/>
                        <a:latin typeface="Calibri"/>
                        <a:ea typeface="Calibri"/>
                        <a:cs typeface="Times New Roman"/>
                      </a:endParaRPr>
                    </a:p>
                  </a:txBody>
                  <a:tcPr marL="81113" marR="81113" marT="40557" marB="40557"/>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1200" kern="1200" dirty="0">
                          <a:solidFill>
                            <a:srgbClr val="002060"/>
                          </a:solidFill>
                          <a:effectLst/>
                        </a:rPr>
                        <a:t>Twinning Manual 2012, revision 2013-14</a:t>
                      </a:r>
                      <a:endParaRPr lang="en-GB" sz="1000" dirty="0">
                        <a:solidFill>
                          <a:srgbClr val="002060"/>
                        </a:solidFill>
                        <a:effectLst/>
                        <a:latin typeface="Calibri"/>
                        <a:ea typeface="Calibri"/>
                        <a:cs typeface="Times New Roman"/>
                      </a:endParaRPr>
                    </a:p>
                  </a:txBody>
                  <a:tcPr marL="0" marR="0" marT="0" marB="0"/>
                </a:tc>
                <a:tc hMerge="1">
                  <a:txBody>
                    <a:bodyPr/>
                    <a:lstStyle/>
                    <a:p>
                      <a:endParaRPr lang="en-GB"/>
                    </a:p>
                  </a:txBody>
                  <a:tcPr/>
                </a:tc>
              </a:tr>
              <a:tr h="298767">
                <a:tc>
                  <a:txBody>
                    <a:bodyPr/>
                    <a:lstStyle/>
                    <a:p>
                      <a:pPr algn="ctr">
                        <a:lnSpc>
                          <a:spcPct val="115000"/>
                        </a:lnSpc>
                        <a:spcAft>
                          <a:spcPts val="0"/>
                        </a:spcAft>
                      </a:pPr>
                      <a:r>
                        <a:rPr lang="it-IT" sz="1200" kern="1200" dirty="0">
                          <a:solidFill>
                            <a:srgbClr val="002060"/>
                          </a:solidFill>
                          <a:effectLst/>
                        </a:rPr>
                        <a:t>Activity</a:t>
                      </a:r>
                      <a:endParaRPr lang="en-GB" sz="1000" dirty="0">
                        <a:solidFill>
                          <a:srgbClr val="002060"/>
                        </a:solidFill>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Actors</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81113" marR="81113" marT="40557" marB="40557"/>
                </a:tc>
                <a:tc>
                  <a:txBody>
                    <a:bodyPr/>
                    <a:lstStyle/>
                    <a:p>
                      <a:pPr algn="ctr">
                        <a:lnSpc>
                          <a:spcPct val="115000"/>
                        </a:lnSpc>
                        <a:spcAft>
                          <a:spcPts val="0"/>
                        </a:spcAft>
                      </a:pPr>
                      <a:r>
                        <a:rPr lang="en-GB" sz="1200" kern="1200">
                          <a:effectLst/>
                        </a:rPr>
                        <a:t>Actors</a:t>
                      </a:r>
                      <a:endParaRPr lang="en-GB" sz="1000">
                        <a:effectLst/>
                        <a:latin typeface="Calibri"/>
                        <a:ea typeface="Calibri"/>
                        <a:cs typeface="Times New Roman"/>
                      </a:endParaRPr>
                    </a:p>
                  </a:txBody>
                  <a:tcPr marL="0" marR="0" marT="0" marB="0"/>
                </a:tc>
                <a:tc>
                  <a:txBody>
                    <a:bodyPr/>
                    <a:lstStyle/>
                    <a:p>
                      <a:pPr algn="ctr">
                        <a:lnSpc>
                          <a:spcPct val="115000"/>
                        </a:lnSpc>
                        <a:spcAft>
                          <a:spcPts val="0"/>
                        </a:spcAft>
                      </a:pPr>
                      <a:r>
                        <a:rPr lang="it-IT" sz="1200" kern="1200">
                          <a:effectLst/>
                        </a:rPr>
                        <a:t>Timeline</a:t>
                      </a:r>
                      <a:endParaRPr lang="en-GB" sz="1000">
                        <a:effectLst/>
                        <a:latin typeface="Calibri"/>
                        <a:ea typeface="Calibri"/>
                        <a:cs typeface="Times New Roman"/>
                      </a:endParaRPr>
                    </a:p>
                  </a:txBody>
                  <a:tcPr marL="0" marR="0" marT="0" marB="0"/>
                </a:tc>
              </a:tr>
              <a:tr h="702980">
                <a:tc>
                  <a:txBody>
                    <a:bodyPr/>
                    <a:lstStyle/>
                    <a:p>
                      <a:pPr>
                        <a:lnSpc>
                          <a:spcPct val="115000"/>
                        </a:lnSpc>
                        <a:spcAft>
                          <a:spcPts val="0"/>
                        </a:spcAft>
                      </a:pPr>
                      <a:r>
                        <a:rPr lang="en-GB" sz="900" kern="1200" dirty="0">
                          <a:solidFill>
                            <a:srgbClr val="002060"/>
                          </a:solidFill>
                          <a:effectLst/>
                        </a:rPr>
                        <a:t>Secondment of the RTA – Starting the implementation of the project</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CA and MS </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Max 12 weeks – after the notification of result</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MS, CA</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Max 1 month after the notification letter for the signature of the contract</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Drafting of initial work plan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RTA/MS PLs/CLs/staff</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4/6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dirty="0">
                          <a:effectLst/>
                        </a:rPr>
                        <a:t> </a:t>
                      </a:r>
                      <a:r>
                        <a:rPr lang="en-GB" sz="900" kern="1200" dirty="0" smtClean="0">
                          <a:effectLst/>
                        </a:rPr>
                        <a:t>RTA and MS PL</a:t>
                      </a:r>
                      <a:r>
                        <a:rPr lang="en-GB" sz="900" kern="1200" baseline="0" dirty="0" smtClean="0">
                          <a:effectLst/>
                        </a:rPr>
                        <a:t> negotiation of the contract : 4 months IPA and 5 months ENI.</a:t>
                      </a:r>
                      <a:endParaRPr lang="en-GB" sz="1000" dirty="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First steering Committee</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dirty="0" smtClean="0">
                          <a:effectLst/>
                        </a:rPr>
                        <a:t>RTA/MS PLs</a:t>
                      </a:r>
                      <a:endParaRPr lang="en-GB" sz="1000" dirty="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2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 </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a:effectLst/>
                        </a:rPr>
                        <a:t>4 months after the notification of the Contract signature</a:t>
                      </a:r>
                      <a:endParaRPr lang="en-GB" sz="1000">
                        <a:effectLst/>
                        <a:latin typeface="Calibri"/>
                        <a:ea typeface="Calibri"/>
                        <a:cs typeface="Times New Roman"/>
                      </a:endParaRPr>
                    </a:p>
                  </a:txBody>
                  <a:tcPr marL="0" marR="0" marT="0" marB="0"/>
                </a:tc>
              </a:tr>
              <a:tr h="573425">
                <a:tc>
                  <a:txBody>
                    <a:bodyPr/>
                    <a:lstStyle/>
                    <a:p>
                      <a:pPr>
                        <a:lnSpc>
                          <a:spcPct val="115000"/>
                        </a:lnSpc>
                        <a:spcAft>
                          <a:spcPts val="0"/>
                        </a:spcAft>
                      </a:pPr>
                      <a:r>
                        <a:rPr lang="en-GB" sz="900" kern="1200" dirty="0">
                          <a:solidFill>
                            <a:srgbClr val="002060"/>
                          </a:solidFill>
                          <a:effectLst/>
                        </a:rPr>
                        <a:t>Start of activities </a:t>
                      </a:r>
                      <a:endParaRPr lang="en-GB" sz="1000" dirty="0">
                        <a:solidFill>
                          <a:srgbClr val="002060"/>
                        </a:solidFill>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4 weeks</a:t>
                      </a:r>
                      <a:endParaRPr lang="en-GB" sz="1000">
                        <a:effectLst/>
                        <a:latin typeface="Calibri"/>
                        <a:ea typeface="Calibri"/>
                        <a:cs typeface="Times New Roman"/>
                      </a:endParaRPr>
                    </a:p>
                  </a:txBody>
                  <a:tcPr marL="81113" marR="81113" marT="40557" marB="40557"/>
                </a:tc>
                <a:tc>
                  <a:txBody>
                    <a:bodyPr/>
                    <a:lstStyle/>
                    <a:p>
                      <a:pPr>
                        <a:lnSpc>
                          <a:spcPct val="115000"/>
                        </a:lnSpc>
                        <a:spcAft>
                          <a:spcPts val="0"/>
                        </a:spcAft>
                      </a:pPr>
                      <a:r>
                        <a:rPr lang="en-GB" sz="900" kern="1200">
                          <a:effectLst/>
                        </a:rPr>
                        <a:t>RTA</a:t>
                      </a:r>
                      <a:endParaRPr lang="en-GB" sz="1000">
                        <a:effectLst/>
                        <a:latin typeface="Calibri"/>
                        <a:ea typeface="Calibri"/>
                        <a:cs typeface="Times New Roman"/>
                      </a:endParaRPr>
                    </a:p>
                  </a:txBody>
                  <a:tcPr marL="0" marR="0" marT="0" marB="0"/>
                </a:tc>
                <a:tc>
                  <a:txBody>
                    <a:bodyPr/>
                    <a:lstStyle/>
                    <a:p>
                      <a:pPr>
                        <a:lnSpc>
                          <a:spcPct val="115000"/>
                        </a:lnSpc>
                        <a:spcAft>
                          <a:spcPts val="0"/>
                        </a:spcAft>
                      </a:pPr>
                      <a:r>
                        <a:rPr lang="en-GB" sz="900" kern="1200" dirty="0">
                          <a:effectLst/>
                        </a:rPr>
                        <a:t>Coincides with the arrival of the RTA</a:t>
                      </a:r>
                      <a:endParaRPr lang="en-GB" sz="10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7</a:t>
            </a:fld>
            <a:endParaRPr lang="en-GB" dirty="0"/>
          </a:p>
        </p:txBody>
      </p:sp>
    </p:spTree>
    <p:extLst>
      <p:ext uri="{BB962C8B-B14F-4D97-AF65-F5344CB8AC3E}">
        <p14:creationId xmlns:p14="http://schemas.microsoft.com/office/powerpoint/2010/main" val="164135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792609"/>
          </a:xfrm>
        </p:spPr>
        <p:txBody>
          <a:bodyPr/>
          <a:lstStyle/>
          <a:p>
            <a:r>
              <a:rPr lang="en-GB" dirty="0" err="1"/>
              <a:t>Synoptical</a:t>
            </a:r>
            <a:r>
              <a:rPr lang="en-GB" dirty="0"/>
              <a:t> New 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8591432"/>
              </p:ext>
            </p:extLst>
          </p:nvPr>
        </p:nvGraphicFramePr>
        <p:xfrm>
          <a:off x="539552" y="2463956"/>
          <a:ext cx="8136904" cy="3607121"/>
        </p:xfrm>
        <a:graphic>
          <a:graphicData uri="http://schemas.openxmlformats.org/drawingml/2006/table">
            <a:tbl>
              <a:tblPr firstRow="1" firstCol="1" bandRow="1">
                <a:tableStyleId>{5C22544A-7EE6-4342-B048-85BDC9FD1C3A}</a:tableStyleId>
              </a:tblPr>
              <a:tblGrid>
                <a:gridCol w="4536504"/>
                <a:gridCol w="3600400"/>
              </a:tblGrid>
              <a:tr h="219097">
                <a:tc>
                  <a:txBody>
                    <a:bodyPr/>
                    <a:lstStyle/>
                    <a:p>
                      <a:pPr algn="ctr">
                        <a:lnSpc>
                          <a:spcPct val="115000"/>
                        </a:lnSpc>
                        <a:spcAft>
                          <a:spcPts val="0"/>
                        </a:spcAft>
                      </a:pPr>
                      <a:r>
                        <a:rPr lang="en-GB" sz="1000" kern="1200" dirty="0">
                          <a:solidFill>
                            <a:srgbClr val="002060"/>
                          </a:solidFill>
                          <a:effectLst/>
                        </a:rPr>
                        <a:t>New Twinning Manual, 1st July 2017</a:t>
                      </a:r>
                      <a:endParaRPr lang="en-GB" sz="800" dirty="0">
                        <a:solidFill>
                          <a:srgbClr val="002060"/>
                        </a:solidFill>
                        <a:effectLst/>
                        <a:latin typeface="Calibri"/>
                        <a:ea typeface="Calibri"/>
                        <a:cs typeface="Times New Roman"/>
                      </a:endParaRPr>
                    </a:p>
                  </a:txBody>
                  <a:tcPr marL="64203" marR="64203" marT="32101" marB="32101"/>
                </a:tc>
                <a:tc>
                  <a:txBody>
                    <a:bodyPr/>
                    <a:lstStyle/>
                    <a:p>
                      <a:pPr algn="ctr">
                        <a:lnSpc>
                          <a:spcPct val="115000"/>
                        </a:lnSpc>
                        <a:spcAft>
                          <a:spcPts val="0"/>
                        </a:spcAft>
                      </a:pPr>
                      <a:r>
                        <a:rPr lang="en-GB" sz="1000" kern="1200" dirty="0">
                          <a:solidFill>
                            <a:srgbClr val="002060"/>
                          </a:solidFill>
                          <a:effectLst/>
                        </a:rPr>
                        <a:t>Twinning Manual 2012, revision 2013-14</a:t>
                      </a:r>
                      <a:endParaRPr lang="en-GB" sz="800" dirty="0">
                        <a:solidFill>
                          <a:srgbClr val="002060"/>
                        </a:solidFill>
                        <a:effectLst/>
                        <a:latin typeface="Calibri"/>
                        <a:ea typeface="Calibri"/>
                        <a:cs typeface="Times New Roman"/>
                      </a:endParaRPr>
                    </a:p>
                  </a:txBody>
                  <a:tcPr marL="0" marR="0" marT="0" marB="0"/>
                </a:tc>
              </a:tr>
              <a:tr h="187026">
                <a:tc>
                  <a:txBody>
                    <a:bodyPr/>
                    <a:lstStyle/>
                    <a:p>
                      <a:pPr algn="ctr">
                        <a:lnSpc>
                          <a:spcPct val="115000"/>
                        </a:lnSpc>
                        <a:spcAft>
                          <a:spcPts val="0"/>
                        </a:spcAft>
                      </a:pPr>
                      <a:r>
                        <a:rPr lang="en-GB" sz="800" dirty="0">
                          <a:solidFill>
                            <a:srgbClr val="002060"/>
                          </a:solidFill>
                          <a:effectLst/>
                        </a:rPr>
                        <a:t>FINANCIALS</a:t>
                      </a:r>
                      <a:endParaRPr lang="en-GB" sz="800" dirty="0">
                        <a:solidFill>
                          <a:srgbClr val="002060"/>
                        </a:solidFill>
                        <a:effectLst/>
                        <a:latin typeface="Calibri"/>
                        <a:ea typeface="Calibri"/>
                        <a:cs typeface="Times New Roman"/>
                      </a:endParaRPr>
                    </a:p>
                  </a:txBody>
                  <a:tcPr marL="64203" marR="64203" marT="32101" marB="32101"/>
                </a:tc>
                <a:tc>
                  <a:txBody>
                    <a:bodyPr/>
                    <a:lstStyle/>
                    <a:p>
                      <a:pPr algn="ctr">
                        <a:lnSpc>
                          <a:spcPct val="115000"/>
                        </a:lnSpc>
                        <a:spcAft>
                          <a:spcPts val="0"/>
                        </a:spcAft>
                      </a:pPr>
                      <a:r>
                        <a:rPr lang="en-GB" sz="800">
                          <a:effectLst/>
                        </a:rPr>
                        <a:t>FINANCIALS</a:t>
                      </a:r>
                      <a:endParaRPr lang="en-GB" sz="800">
                        <a:effectLst/>
                        <a:latin typeface="Calibri"/>
                        <a:ea typeface="Calibri"/>
                        <a:cs typeface="Times New Roman"/>
                      </a:endParaRPr>
                    </a:p>
                  </a:txBody>
                  <a:tcPr marL="0" marR="0" marT="0" marB="0"/>
                </a:tc>
              </a:tr>
              <a:tr h="565187">
                <a:tc>
                  <a:txBody>
                    <a:bodyPr/>
                    <a:lstStyle/>
                    <a:p>
                      <a:pPr>
                        <a:lnSpc>
                          <a:spcPct val="115000"/>
                        </a:lnSpc>
                        <a:spcAft>
                          <a:spcPts val="1000"/>
                        </a:spcAft>
                      </a:pPr>
                      <a:r>
                        <a:rPr lang="en-GB" sz="700" kern="1200" dirty="0">
                          <a:solidFill>
                            <a:srgbClr val="002060"/>
                          </a:solidFill>
                          <a:effectLst/>
                        </a:rPr>
                        <a:t>One flat daily allowance set at 350€ for all expert categories</a:t>
                      </a:r>
                      <a:endParaRPr lang="en-GB" sz="800" dirty="0">
                        <a:solidFill>
                          <a:srgbClr val="002060"/>
                        </a:solidFill>
                        <a:effectLst/>
                      </a:endParaRPr>
                    </a:p>
                    <a:p>
                      <a:pPr marL="342900" lvl="0" indent="-342900">
                        <a:lnSpc>
                          <a:spcPct val="115000"/>
                        </a:lnSpc>
                        <a:spcAft>
                          <a:spcPts val="0"/>
                        </a:spcAft>
                        <a:buFont typeface="Arial"/>
                        <a:buChar char="•"/>
                      </a:pPr>
                      <a:r>
                        <a:rPr lang="en-GB" sz="700" kern="1200" dirty="0">
                          <a:solidFill>
                            <a:srgbClr val="002060"/>
                          </a:solidFill>
                          <a:effectLst/>
                        </a:rPr>
                        <a:t>Recently retired experts (less than three years) before the call for proposal could be engaged in line with the specific requirements</a:t>
                      </a:r>
                      <a:endParaRPr lang="en-GB" sz="800" dirty="0">
                        <a:solidFill>
                          <a:srgbClr val="002060"/>
                        </a:solidFill>
                        <a:effectLst/>
                        <a:latin typeface="Calibri"/>
                        <a:ea typeface="Calibri"/>
                        <a:cs typeface="Times New Roman"/>
                      </a:endParaRPr>
                    </a:p>
                  </a:txBody>
                  <a:tcPr marL="64203" marR="64203" marT="32101" marB="32101"/>
                </a:tc>
                <a:tc>
                  <a:txBody>
                    <a:bodyPr/>
                    <a:lstStyle/>
                    <a:p>
                      <a:pPr marL="342900" lvl="0" indent="-342900">
                        <a:lnSpc>
                          <a:spcPct val="115000"/>
                        </a:lnSpc>
                        <a:spcAft>
                          <a:spcPts val="0"/>
                        </a:spcAft>
                        <a:buFont typeface="Arial"/>
                        <a:buChar char="•"/>
                      </a:pPr>
                      <a:r>
                        <a:rPr lang="en-GB" sz="700" kern="1200">
                          <a:effectLst/>
                        </a:rPr>
                        <a:t>Different experts fees 250/350/450 €for the STEs from MB; </a:t>
                      </a:r>
                      <a:endParaRPr lang="en-GB" sz="800">
                        <a:effectLst/>
                      </a:endParaRPr>
                    </a:p>
                    <a:p>
                      <a:pPr marL="342900" lvl="0" indent="-342900">
                        <a:lnSpc>
                          <a:spcPct val="115000"/>
                        </a:lnSpc>
                        <a:spcAft>
                          <a:spcPts val="0"/>
                        </a:spcAft>
                        <a:buFont typeface="Arial"/>
                        <a:buChar char="•"/>
                      </a:pPr>
                      <a:r>
                        <a:rPr lang="en-GB" sz="700" kern="1200">
                          <a:effectLst/>
                        </a:rPr>
                        <a:t>Civil servants receive max 250€</a:t>
                      </a:r>
                      <a:endParaRPr lang="en-GB" sz="800">
                        <a:effectLst/>
                      </a:endParaRPr>
                    </a:p>
                    <a:p>
                      <a:pPr marL="342900" lvl="0" indent="-342900">
                        <a:lnSpc>
                          <a:spcPct val="115000"/>
                        </a:lnSpc>
                        <a:spcAft>
                          <a:spcPts val="0"/>
                        </a:spcAft>
                        <a:buFont typeface="Arial"/>
                        <a:buChar char="•"/>
                      </a:pPr>
                      <a:r>
                        <a:rPr lang="en-GB" sz="700" kern="1200">
                          <a:effectLst/>
                        </a:rPr>
                        <a:t>Recently retired experts (less than two years) before the call for proposal could be engaged n line with specific requirements Art.5.4.5</a:t>
                      </a:r>
                      <a:endParaRPr lang="en-GB" sz="800">
                        <a:effectLst/>
                        <a:latin typeface="Calibri"/>
                        <a:ea typeface="Calibri"/>
                        <a:cs typeface="Times New Roman"/>
                      </a:endParaRPr>
                    </a:p>
                  </a:txBody>
                  <a:tcPr marL="0" marR="0" marT="0" marB="0"/>
                </a:tc>
              </a:tr>
              <a:tr h="171333">
                <a:tc>
                  <a:txBody>
                    <a:bodyPr/>
                    <a:lstStyle/>
                    <a:p>
                      <a:pPr>
                        <a:lnSpc>
                          <a:spcPct val="115000"/>
                        </a:lnSpc>
                        <a:spcAft>
                          <a:spcPts val="1000"/>
                        </a:spcAft>
                      </a:pPr>
                      <a:r>
                        <a:rPr lang="en-GB" sz="700" kern="1200" dirty="0">
                          <a:solidFill>
                            <a:srgbClr val="002060"/>
                          </a:solidFill>
                          <a:effectLst/>
                        </a:rPr>
                        <a:t>Twinning Project Support Costs and setting the flat rate at 136%</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0"/>
                        </a:spcAft>
                      </a:pPr>
                      <a:r>
                        <a:rPr lang="en-GB" sz="700" kern="1200">
                          <a:effectLst/>
                        </a:rPr>
                        <a:t>Twinning Management costs 150%</a:t>
                      </a:r>
                      <a:endParaRPr lang="en-GB" sz="800">
                        <a:effectLst/>
                        <a:latin typeface="Calibri"/>
                        <a:ea typeface="Calibri"/>
                        <a:cs typeface="Times New Roman"/>
                      </a:endParaRPr>
                    </a:p>
                  </a:txBody>
                  <a:tcPr marL="0" marR="0" marT="0" marB="0"/>
                </a:tc>
              </a:tr>
              <a:tr h="225180">
                <a:tc>
                  <a:txBody>
                    <a:bodyPr/>
                    <a:lstStyle/>
                    <a:p>
                      <a:pPr>
                        <a:lnSpc>
                          <a:spcPct val="115000"/>
                        </a:lnSpc>
                        <a:spcAft>
                          <a:spcPts val="1000"/>
                        </a:spcAft>
                      </a:pPr>
                      <a:r>
                        <a:rPr lang="en-GB" sz="700" kern="1200" dirty="0">
                          <a:solidFill>
                            <a:srgbClr val="002060"/>
                          </a:solidFill>
                          <a:effectLst/>
                        </a:rPr>
                        <a:t>Daily subsistence allowance for RTA = 75% of the per-diem for the BC</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0"/>
                        </a:spcAft>
                      </a:pPr>
                      <a:r>
                        <a:rPr lang="en-GB" sz="700" kern="1200">
                          <a:effectLst/>
                        </a:rPr>
                        <a:t>Daily subsistence allowance for RTA = 50% of the per-diem for the BC</a:t>
                      </a:r>
                      <a:endParaRPr lang="en-GB" sz="800">
                        <a:effectLst/>
                        <a:latin typeface="Calibri"/>
                        <a:ea typeface="Calibri"/>
                        <a:cs typeface="Times New Roman"/>
                      </a:endParaRPr>
                    </a:p>
                  </a:txBody>
                  <a:tcPr marL="0" marR="0" marT="0" marB="0"/>
                </a:tc>
              </a:tr>
              <a:tr h="225180">
                <a:tc>
                  <a:txBody>
                    <a:bodyPr/>
                    <a:lstStyle/>
                    <a:p>
                      <a:pPr>
                        <a:lnSpc>
                          <a:spcPct val="115000"/>
                        </a:lnSpc>
                        <a:spcAft>
                          <a:spcPts val="1000"/>
                        </a:spcAft>
                      </a:pPr>
                      <a:r>
                        <a:rPr lang="en-GB" sz="700" kern="1200" dirty="0">
                          <a:solidFill>
                            <a:srgbClr val="002060"/>
                          </a:solidFill>
                          <a:effectLst/>
                        </a:rPr>
                        <a:t>Communication costs 3 % of the Twinning Budget</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0"/>
                        </a:spcAft>
                      </a:pPr>
                      <a:r>
                        <a:rPr lang="en-GB" sz="700" kern="1200">
                          <a:effectLst/>
                        </a:rPr>
                        <a:t>Max 5000 €for project to 1.000.000€</a:t>
                      </a:r>
                      <a:endParaRPr lang="en-GB" sz="800">
                        <a:effectLst/>
                      </a:endParaRPr>
                    </a:p>
                    <a:p>
                      <a:pPr>
                        <a:lnSpc>
                          <a:spcPct val="115000"/>
                        </a:lnSpc>
                        <a:spcAft>
                          <a:spcPts val="0"/>
                        </a:spcAft>
                      </a:pPr>
                      <a:r>
                        <a:rPr lang="en-GB" sz="700" kern="1200">
                          <a:effectLst/>
                        </a:rPr>
                        <a:t>Max 10000 EUR for project above 1.000.000 €</a:t>
                      </a:r>
                      <a:endParaRPr lang="en-GB" sz="800">
                        <a:effectLst/>
                        <a:latin typeface="Calibri"/>
                        <a:ea typeface="Calibri"/>
                        <a:cs typeface="Times New Roman"/>
                      </a:endParaRPr>
                    </a:p>
                  </a:txBody>
                  <a:tcPr marL="0" marR="0" marT="0" marB="0"/>
                </a:tc>
              </a:tr>
              <a:tr h="788478">
                <a:tc>
                  <a:txBody>
                    <a:bodyPr/>
                    <a:lstStyle/>
                    <a:p>
                      <a:pPr>
                        <a:lnSpc>
                          <a:spcPct val="115000"/>
                        </a:lnSpc>
                        <a:spcAft>
                          <a:spcPts val="600"/>
                        </a:spcAft>
                      </a:pPr>
                      <a:r>
                        <a:rPr lang="en-GB" sz="800" u="sng" dirty="0">
                          <a:solidFill>
                            <a:srgbClr val="002060"/>
                          </a:solidFill>
                          <a:effectLst/>
                        </a:rPr>
                        <a:t>Three Budget Headings </a:t>
                      </a:r>
                      <a:endParaRPr lang="en-GB" sz="800" dirty="0">
                        <a:solidFill>
                          <a:srgbClr val="002060"/>
                        </a:solidFill>
                        <a:effectLst/>
                      </a:endParaRPr>
                    </a:p>
                    <a:p>
                      <a:pPr marL="342900" lvl="0" indent="-342900">
                        <a:lnSpc>
                          <a:spcPct val="115000"/>
                        </a:lnSpc>
                        <a:spcAft>
                          <a:spcPts val="600"/>
                        </a:spcAft>
                        <a:buFont typeface="Arial"/>
                        <a:buChar char="•"/>
                        <a:tabLst>
                          <a:tab pos="457200" algn="l"/>
                        </a:tabLst>
                      </a:pPr>
                      <a:r>
                        <a:rPr lang="en-GB" sz="800" dirty="0">
                          <a:solidFill>
                            <a:srgbClr val="002060"/>
                          </a:solidFill>
                          <a:effectLst/>
                        </a:rPr>
                        <a:t>1. RTA and RTA related costs	</a:t>
                      </a:r>
                    </a:p>
                    <a:p>
                      <a:pPr marL="342900" lvl="0" indent="-342900">
                        <a:lnSpc>
                          <a:spcPct val="115000"/>
                        </a:lnSpc>
                        <a:spcAft>
                          <a:spcPts val="600"/>
                        </a:spcAft>
                        <a:buFont typeface="Arial"/>
                        <a:buChar char="•"/>
                        <a:tabLst>
                          <a:tab pos="457200" algn="l"/>
                        </a:tabLst>
                      </a:pPr>
                      <a:r>
                        <a:rPr lang="en-GB" sz="800" dirty="0">
                          <a:solidFill>
                            <a:srgbClr val="002060"/>
                          </a:solidFill>
                          <a:effectLst/>
                        </a:rPr>
                        <a:t>2. </a:t>
                      </a:r>
                      <a:r>
                        <a:rPr lang="en-GB" sz="800" dirty="0" err="1">
                          <a:solidFill>
                            <a:srgbClr val="002060"/>
                          </a:solidFill>
                          <a:effectLst/>
                        </a:rPr>
                        <a:t>Horisontal</a:t>
                      </a:r>
                      <a:r>
                        <a:rPr lang="en-GB" sz="800" dirty="0">
                          <a:solidFill>
                            <a:srgbClr val="002060"/>
                          </a:solidFill>
                          <a:effectLst/>
                        </a:rPr>
                        <a:t> Cost items	</a:t>
                      </a:r>
                    </a:p>
                    <a:p>
                      <a:pPr marL="342900" lvl="0" indent="-342900">
                        <a:lnSpc>
                          <a:spcPct val="115000"/>
                        </a:lnSpc>
                        <a:spcAft>
                          <a:spcPts val="600"/>
                        </a:spcAft>
                        <a:buFont typeface="Arial"/>
                        <a:buChar char="•"/>
                        <a:tabLst>
                          <a:tab pos="457200" algn="l"/>
                        </a:tabLst>
                      </a:pPr>
                      <a:r>
                        <a:rPr lang="en-GB" sz="800" dirty="0">
                          <a:solidFill>
                            <a:srgbClr val="002060"/>
                          </a:solidFill>
                          <a:effectLst/>
                        </a:rPr>
                        <a:t>3. Mandatory results		</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0"/>
                        </a:spcAft>
                      </a:pPr>
                      <a:r>
                        <a:rPr lang="en-GB" sz="700" kern="1200">
                          <a:effectLst/>
                        </a:rPr>
                        <a:t>Not precise instructions exist</a:t>
                      </a:r>
                      <a:endParaRPr lang="en-GB" sz="800">
                        <a:effectLst/>
                        <a:latin typeface="Calibri"/>
                        <a:ea typeface="Calibri"/>
                        <a:cs typeface="Times New Roman"/>
                      </a:endParaRPr>
                    </a:p>
                  </a:txBody>
                  <a:tcPr marL="0" marR="0" marT="0" marB="0"/>
                </a:tc>
              </a:tr>
              <a:tr h="586363">
                <a:tc>
                  <a:txBody>
                    <a:bodyPr/>
                    <a:lstStyle/>
                    <a:p>
                      <a:pPr>
                        <a:lnSpc>
                          <a:spcPct val="115000"/>
                        </a:lnSpc>
                        <a:spcAft>
                          <a:spcPts val="600"/>
                        </a:spcAft>
                      </a:pPr>
                      <a:r>
                        <a:rPr lang="en-GB" sz="800" u="sng" dirty="0">
                          <a:solidFill>
                            <a:srgbClr val="002060"/>
                          </a:solidFill>
                          <a:effectLst/>
                        </a:rPr>
                        <a:t>Two budget-lines</a:t>
                      </a:r>
                      <a:endParaRPr lang="en-GB" sz="800" dirty="0">
                        <a:solidFill>
                          <a:srgbClr val="002060"/>
                        </a:solidFill>
                        <a:effectLst/>
                      </a:endParaRPr>
                    </a:p>
                    <a:p>
                      <a:pPr marL="342900" lvl="0" indent="-342900">
                        <a:lnSpc>
                          <a:spcPct val="115000"/>
                        </a:lnSpc>
                        <a:spcAft>
                          <a:spcPts val="600"/>
                        </a:spcAft>
                        <a:buFont typeface="Symbol"/>
                        <a:buChar char=""/>
                      </a:pPr>
                      <a:r>
                        <a:rPr lang="en-GB" sz="800" dirty="0">
                          <a:solidFill>
                            <a:srgbClr val="002060"/>
                          </a:solidFill>
                          <a:effectLst/>
                        </a:rPr>
                        <a:t>Budget line Indirect costs fixed at 6% of Σ headings 1-3 (DC)</a:t>
                      </a:r>
                    </a:p>
                    <a:p>
                      <a:pPr marL="342900" lvl="0" indent="-342900">
                        <a:lnSpc>
                          <a:spcPct val="115000"/>
                        </a:lnSpc>
                        <a:spcAft>
                          <a:spcPts val="600"/>
                        </a:spcAft>
                        <a:buFont typeface="Symbol"/>
                        <a:buChar char=""/>
                      </a:pPr>
                      <a:r>
                        <a:rPr lang="en-GB" sz="800" dirty="0">
                          <a:solidFill>
                            <a:srgbClr val="002060"/>
                          </a:solidFill>
                          <a:effectLst/>
                        </a:rPr>
                        <a:t>Budget line Reserves (sustainability) fixed at 2,5% of Σ headings 1-3 (DC)</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0"/>
                        </a:spcAft>
                      </a:pPr>
                      <a:r>
                        <a:rPr lang="en-GB" sz="700" kern="1200">
                          <a:effectLst/>
                        </a:rPr>
                        <a:t>n/a </a:t>
                      </a:r>
                      <a:endParaRPr lang="en-GB" sz="800">
                        <a:effectLst/>
                      </a:endParaRPr>
                    </a:p>
                    <a:p>
                      <a:pPr>
                        <a:lnSpc>
                          <a:spcPct val="115000"/>
                        </a:lnSpc>
                        <a:spcAft>
                          <a:spcPts val="0"/>
                        </a:spcAft>
                      </a:pPr>
                      <a:r>
                        <a:rPr lang="en-GB" sz="700" kern="1200">
                          <a:effectLst/>
                        </a:rPr>
                        <a:t> </a:t>
                      </a:r>
                      <a:endParaRPr lang="en-GB" sz="800">
                        <a:effectLst/>
                      </a:endParaRPr>
                    </a:p>
                    <a:p>
                      <a:pPr>
                        <a:lnSpc>
                          <a:spcPct val="115000"/>
                        </a:lnSpc>
                        <a:spcAft>
                          <a:spcPts val="0"/>
                        </a:spcAft>
                      </a:pPr>
                      <a:r>
                        <a:rPr lang="en-GB" sz="700" kern="1200">
                          <a:effectLst/>
                        </a:rPr>
                        <a:t> </a:t>
                      </a:r>
                      <a:endParaRPr lang="en-GB" sz="800">
                        <a:effectLst/>
                      </a:endParaRPr>
                    </a:p>
                    <a:p>
                      <a:pPr>
                        <a:lnSpc>
                          <a:spcPct val="115000"/>
                        </a:lnSpc>
                        <a:spcAft>
                          <a:spcPts val="0"/>
                        </a:spcAft>
                      </a:pPr>
                      <a:r>
                        <a:rPr lang="en-GB" sz="700" kern="1200">
                          <a:effectLst/>
                        </a:rPr>
                        <a:t>Contingency 2.5 %</a:t>
                      </a:r>
                      <a:endParaRPr lang="en-GB" sz="800">
                        <a:effectLst/>
                        <a:latin typeface="Calibri"/>
                        <a:ea typeface="Calibri"/>
                        <a:cs typeface="Times New Roman"/>
                      </a:endParaRPr>
                    </a:p>
                  </a:txBody>
                  <a:tcPr marL="0" marR="0" marT="0" marB="0"/>
                </a:tc>
              </a:tr>
              <a:tr h="283922">
                <a:tc>
                  <a:txBody>
                    <a:bodyPr/>
                    <a:lstStyle/>
                    <a:p>
                      <a:pPr>
                        <a:lnSpc>
                          <a:spcPct val="115000"/>
                        </a:lnSpc>
                        <a:spcAft>
                          <a:spcPts val="1000"/>
                        </a:spcAft>
                      </a:pPr>
                      <a:r>
                        <a:rPr lang="en-GB" sz="700" kern="1200" dirty="0">
                          <a:solidFill>
                            <a:srgbClr val="002060"/>
                          </a:solidFill>
                          <a:effectLst/>
                        </a:rPr>
                        <a:t>Training RTA counterpart and BC PL: Can participate in HQ training. Potential un-clarity under</a:t>
                      </a:r>
                      <a:endParaRPr lang="en-GB" sz="800" dirty="0">
                        <a:solidFill>
                          <a:srgbClr val="002060"/>
                        </a:solidFill>
                        <a:effectLst/>
                        <a:latin typeface="Calibri"/>
                        <a:ea typeface="Calibri"/>
                        <a:cs typeface="Times New Roman"/>
                      </a:endParaRPr>
                    </a:p>
                  </a:txBody>
                  <a:tcPr marL="64203" marR="64203" marT="32101" marB="32101"/>
                </a:tc>
                <a:tc>
                  <a:txBody>
                    <a:bodyPr/>
                    <a:lstStyle/>
                    <a:p>
                      <a:pPr>
                        <a:lnSpc>
                          <a:spcPct val="115000"/>
                        </a:lnSpc>
                        <a:spcAft>
                          <a:spcPts val="1000"/>
                        </a:spcAft>
                      </a:pPr>
                      <a:r>
                        <a:rPr lang="en-GB" sz="700" kern="1200" dirty="0">
                          <a:effectLst/>
                        </a:rPr>
                        <a:t>BC Pl OR RTA counterpart could attend RTA training in Brussels, together with the RTA</a:t>
                      </a:r>
                      <a:endParaRPr lang="en-GB" sz="8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8</a:t>
            </a:fld>
            <a:endParaRPr lang="en-GB" dirty="0"/>
          </a:p>
        </p:txBody>
      </p:sp>
    </p:spTree>
    <p:extLst>
      <p:ext uri="{BB962C8B-B14F-4D97-AF65-F5344CB8AC3E}">
        <p14:creationId xmlns:p14="http://schemas.microsoft.com/office/powerpoint/2010/main" val="57697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Synoptical</a:t>
            </a:r>
            <a:r>
              <a:rPr lang="en-GB" dirty="0"/>
              <a:t> New Manual vs old Manual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8200478"/>
              </p:ext>
            </p:extLst>
          </p:nvPr>
        </p:nvGraphicFramePr>
        <p:xfrm>
          <a:off x="539552" y="2636912"/>
          <a:ext cx="8136904" cy="3779830"/>
        </p:xfrm>
        <a:graphic>
          <a:graphicData uri="http://schemas.openxmlformats.org/drawingml/2006/table">
            <a:tbl>
              <a:tblPr firstRow="1" firstCol="1" bandRow="1">
                <a:tableStyleId>{5C22544A-7EE6-4342-B048-85BDC9FD1C3A}</a:tableStyleId>
              </a:tblPr>
              <a:tblGrid>
                <a:gridCol w="4031382"/>
                <a:gridCol w="4105522"/>
              </a:tblGrid>
              <a:tr h="218860">
                <a:tc>
                  <a:txBody>
                    <a:bodyPr/>
                    <a:lstStyle/>
                    <a:p>
                      <a:pPr algn="ctr">
                        <a:lnSpc>
                          <a:spcPct val="115000"/>
                        </a:lnSpc>
                        <a:spcAft>
                          <a:spcPts val="0"/>
                        </a:spcAft>
                      </a:pPr>
                      <a:r>
                        <a:rPr lang="en-GB" sz="900" kern="1200" dirty="0">
                          <a:solidFill>
                            <a:srgbClr val="002060"/>
                          </a:solidFill>
                          <a:effectLst/>
                        </a:rPr>
                        <a:t>New Twinning Manual, 1st July 2017</a:t>
                      </a:r>
                      <a:endParaRPr lang="en-GB" sz="700" dirty="0">
                        <a:solidFill>
                          <a:srgbClr val="002060"/>
                        </a:solidFill>
                        <a:effectLst/>
                        <a:latin typeface="Calibri"/>
                        <a:ea typeface="Calibri"/>
                        <a:cs typeface="Times New Roman"/>
                      </a:endParaRPr>
                    </a:p>
                  </a:txBody>
                  <a:tcPr marL="58565" marR="58565" marT="29282" marB="29282"/>
                </a:tc>
                <a:tc>
                  <a:txBody>
                    <a:bodyPr/>
                    <a:lstStyle/>
                    <a:p>
                      <a:pPr algn="ctr">
                        <a:lnSpc>
                          <a:spcPct val="115000"/>
                        </a:lnSpc>
                        <a:spcAft>
                          <a:spcPts val="0"/>
                        </a:spcAft>
                      </a:pPr>
                      <a:r>
                        <a:rPr lang="en-GB" sz="900" kern="1200" dirty="0">
                          <a:solidFill>
                            <a:srgbClr val="002060"/>
                          </a:solidFill>
                          <a:effectLst/>
                        </a:rPr>
                        <a:t>Twinning Manual 2012, revision 2013-14</a:t>
                      </a:r>
                      <a:endParaRPr lang="en-GB" sz="700" dirty="0">
                        <a:solidFill>
                          <a:srgbClr val="002060"/>
                        </a:solidFill>
                        <a:effectLst/>
                        <a:latin typeface="Calibri"/>
                        <a:ea typeface="Calibri"/>
                        <a:cs typeface="Times New Roman"/>
                      </a:endParaRPr>
                    </a:p>
                  </a:txBody>
                  <a:tcPr marL="0" marR="0" marT="0" marB="0"/>
                </a:tc>
              </a:tr>
              <a:tr h="184695">
                <a:tc>
                  <a:txBody>
                    <a:bodyPr/>
                    <a:lstStyle/>
                    <a:p>
                      <a:pPr algn="ctr">
                        <a:lnSpc>
                          <a:spcPct val="115000"/>
                        </a:lnSpc>
                        <a:spcAft>
                          <a:spcPts val="0"/>
                        </a:spcAft>
                      </a:pPr>
                      <a:r>
                        <a:rPr lang="en-GB" sz="700" dirty="0">
                          <a:solidFill>
                            <a:srgbClr val="002060"/>
                          </a:solidFill>
                          <a:effectLst/>
                        </a:rPr>
                        <a:t>FINANCIALS</a:t>
                      </a:r>
                      <a:endParaRPr lang="en-GB" sz="700" dirty="0">
                        <a:solidFill>
                          <a:srgbClr val="002060"/>
                        </a:solidFill>
                        <a:effectLst/>
                        <a:latin typeface="Calibri"/>
                        <a:ea typeface="Calibri"/>
                        <a:cs typeface="Times New Roman"/>
                      </a:endParaRPr>
                    </a:p>
                  </a:txBody>
                  <a:tcPr marL="58565" marR="58565" marT="29282" marB="29282"/>
                </a:tc>
                <a:tc>
                  <a:txBody>
                    <a:bodyPr/>
                    <a:lstStyle/>
                    <a:p>
                      <a:pPr algn="ctr">
                        <a:lnSpc>
                          <a:spcPct val="115000"/>
                        </a:lnSpc>
                        <a:spcAft>
                          <a:spcPts val="0"/>
                        </a:spcAft>
                      </a:pPr>
                      <a:r>
                        <a:rPr lang="en-GB" sz="700">
                          <a:effectLst/>
                        </a:rPr>
                        <a:t>FINANCIALS</a:t>
                      </a:r>
                      <a:endParaRPr lang="en-GB" sz="700">
                        <a:effectLst/>
                        <a:latin typeface="Calibri"/>
                        <a:ea typeface="Calibri"/>
                        <a:cs typeface="Times New Roman"/>
                      </a:endParaRPr>
                    </a:p>
                  </a:txBody>
                  <a:tcPr marL="0" marR="0" marT="0" marB="0"/>
                </a:tc>
              </a:tr>
              <a:tr h="372338">
                <a:tc>
                  <a:txBody>
                    <a:bodyPr/>
                    <a:lstStyle/>
                    <a:p>
                      <a:pPr eaLnBrk="0" fontAlgn="base" hangingPunct="0">
                        <a:lnSpc>
                          <a:spcPct val="115000"/>
                        </a:lnSpc>
                      </a:pPr>
                      <a:r>
                        <a:rPr lang="en-GB" sz="600" kern="1200" dirty="0">
                          <a:solidFill>
                            <a:srgbClr val="002060"/>
                          </a:solidFill>
                          <a:effectLst/>
                        </a:rPr>
                        <a:t>- Number of RTA assignments (from months to maximum duration of projects </a:t>
                      </a:r>
                      <a:r>
                        <a:rPr lang="en-GB" sz="600" kern="1200" dirty="0" err="1">
                          <a:solidFill>
                            <a:srgbClr val="002060"/>
                          </a:solidFill>
                          <a:effectLst/>
                        </a:rPr>
                        <a:t>etc</a:t>
                      </a:r>
                      <a:r>
                        <a:rPr lang="en-GB" sz="600" kern="1200" dirty="0">
                          <a:solidFill>
                            <a:srgbClr val="002060"/>
                          </a:solidFill>
                          <a:effectLst/>
                        </a:rPr>
                        <a:t>) (4.1.6.7) max two consecutive assignments </a:t>
                      </a:r>
                      <a:endParaRPr lang="en-GB" sz="700" dirty="0">
                        <a:solidFill>
                          <a:srgbClr val="002060"/>
                        </a:solidFill>
                        <a:effectLst/>
                        <a:latin typeface="Calibri"/>
                        <a:ea typeface="Times New Roman"/>
                      </a:endParaRPr>
                    </a:p>
                  </a:txBody>
                  <a:tcPr marL="58565" marR="58565" marT="29282" marB="29282"/>
                </a:tc>
                <a:tc>
                  <a:txBody>
                    <a:bodyPr/>
                    <a:lstStyle/>
                    <a:p>
                      <a:pPr>
                        <a:lnSpc>
                          <a:spcPct val="115000"/>
                        </a:lnSpc>
                        <a:spcAft>
                          <a:spcPts val="0"/>
                        </a:spcAft>
                      </a:pPr>
                      <a:r>
                        <a:rPr lang="en-GB" sz="600" kern="1200">
                          <a:effectLst/>
                        </a:rPr>
                        <a:t>Max four assignments art. 2.2.2(at least 12 months, max 36 months in one BC)</a:t>
                      </a:r>
                      <a:endParaRPr lang="en-GB" sz="700">
                        <a:effectLst/>
                        <a:latin typeface="Calibri"/>
                        <a:ea typeface="Calibri"/>
                        <a:cs typeface="Times New Roman"/>
                      </a:endParaRPr>
                    </a:p>
                  </a:txBody>
                  <a:tcPr marL="0" marR="0" marT="0" marB="0"/>
                </a:tc>
              </a:tr>
              <a:tr h="287193">
                <a:tc>
                  <a:txBody>
                    <a:bodyPr/>
                    <a:lstStyle/>
                    <a:p>
                      <a:pPr eaLnBrk="0" fontAlgn="base" hangingPunct="0">
                        <a:lnSpc>
                          <a:spcPct val="115000"/>
                        </a:lnSpc>
                      </a:pPr>
                      <a:r>
                        <a:rPr lang="en-GB" sz="600" kern="1200" dirty="0">
                          <a:solidFill>
                            <a:srgbClr val="002060"/>
                          </a:solidFill>
                          <a:effectLst/>
                        </a:rPr>
                        <a:t>- Replacement of RTA assistants (from redo to use ranking) (4.1.6.10)</a:t>
                      </a:r>
                      <a:endParaRPr lang="en-GB" sz="700" dirty="0">
                        <a:solidFill>
                          <a:srgbClr val="002060"/>
                        </a:solidFill>
                        <a:effectLst/>
                        <a:latin typeface="Calibri"/>
                        <a:ea typeface="Times New Roman"/>
                      </a:endParaRPr>
                    </a:p>
                  </a:txBody>
                  <a:tcPr marL="58565" marR="58565" marT="29282" marB="29282"/>
                </a:tc>
                <a:tc>
                  <a:txBody>
                    <a:bodyPr/>
                    <a:lstStyle/>
                    <a:p>
                      <a:pPr>
                        <a:lnSpc>
                          <a:spcPct val="115000"/>
                        </a:lnSpc>
                        <a:spcAft>
                          <a:spcPts val="0"/>
                        </a:spcAft>
                      </a:pPr>
                      <a:r>
                        <a:rPr lang="en-GB" sz="600" kern="1200">
                          <a:effectLst/>
                        </a:rPr>
                        <a:t> </a:t>
                      </a:r>
                      <a:endParaRPr lang="en-GB" sz="700">
                        <a:effectLst/>
                        <a:latin typeface="Calibri"/>
                        <a:ea typeface="Calibri"/>
                        <a:cs typeface="Times New Roman"/>
                      </a:endParaRPr>
                    </a:p>
                  </a:txBody>
                  <a:tcPr marL="0" marR="0" marT="0" marB="0"/>
                </a:tc>
              </a:tr>
              <a:tr h="377074">
                <a:tc>
                  <a:txBody>
                    <a:bodyPr/>
                    <a:lstStyle/>
                    <a:p>
                      <a:pPr eaLnBrk="0" fontAlgn="base" hangingPunct="0">
                        <a:lnSpc>
                          <a:spcPct val="115000"/>
                        </a:lnSpc>
                      </a:pPr>
                      <a:r>
                        <a:rPr lang="en-GB" sz="600" kern="1200" dirty="0">
                          <a:solidFill>
                            <a:srgbClr val="002060"/>
                          </a:solidFill>
                          <a:effectLst/>
                        </a:rPr>
                        <a:t>- EU MS component leaders designation (from "if relevant" to "obliged") </a:t>
                      </a:r>
                      <a:endParaRPr lang="en-GB" sz="700" dirty="0">
                        <a:solidFill>
                          <a:srgbClr val="002060"/>
                        </a:solidFill>
                        <a:effectLst/>
                        <a:latin typeface="Calibri"/>
                        <a:ea typeface="Times New Roman"/>
                      </a:endParaRPr>
                    </a:p>
                  </a:txBody>
                  <a:tcPr marL="58565" marR="58565" marT="29282" marB="29282"/>
                </a:tc>
                <a:tc>
                  <a:txBody>
                    <a:bodyPr/>
                    <a:lstStyle/>
                    <a:p>
                      <a:pPr>
                        <a:lnSpc>
                          <a:spcPct val="115000"/>
                        </a:lnSpc>
                        <a:spcAft>
                          <a:spcPts val="0"/>
                        </a:spcAft>
                      </a:pPr>
                      <a:r>
                        <a:rPr lang="en-GB" sz="600" kern="1200">
                          <a:effectLst/>
                        </a:rPr>
                        <a:t>Not obligatory under the old Twinning manual; EUD always advises the Ms Partner to identify MS./BC Component Leaders in the drafting stage of the Contract</a:t>
                      </a:r>
                      <a:endParaRPr lang="en-GB" sz="700">
                        <a:effectLst/>
                        <a:latin typeface="Calibri"/>
                        <a:ea typeface="Calibri"/>
                        <a:cs typeface="Times New Roman"/>
                      </a:endParaRPr>
                    </a:p>
                  </a:txBody>
                  <a:tcPr marL="0" marR="0" marT="0" marB="0"/>
                </a:tc>
              </a:tr>
              <a:tr h="401080">
                <a:tc>
                  <a:txBody>
                    <a:bodyPr/>
                    <a:lstStyle/>
                    <a:p>
                      <a:pPr>
                        <a:lnSpc>
                          <a:spcPct val="115000"/>
                        </a:lnSpc>
                        <a:spcAft>
                          <a:spcPts val="0"/>
                        </a:spcAft>
                      </a:pPr>
                      <a:r>
                        <a:rPr lang="en-GB" sz="600" kern="1200" dirty="0">
                          <a:solidFill>
                            <a:srgbClr val="002060"/>
                          </a:solidFill>
                          <a:effectLst/>
                        </a:rPr>
                        <a:t>- Curricula to be inserted in the proposal: PL, RTA and CL (2.2) not any more STEs CVs)</a:t>
                      </a:r>
                      <a:endParaRPr lang="en-GB" sz="700" dirty="0">
                        <a:solidFill>
                          <a:srgbClr val="002060"/>
                        </a:solidFill>
                        <a:effectLst/>
                      </a:endParaRPr>
                    </a:p>
                    <a:p>
                      <a:pPr>
                        <a:lnSpc>
                          <a:spcPct val="115000"/>
                        </a:lnSpc>
                        <a:spcAft>
                          <a:spcPts val="0"/>
                        </a:spcAft>
                      </a:pPr>
                      <a:r>
                        <a:rPr lang="en-GB" sz="600" kern="1200" dirty="0">
                          <a:solidFill>
                            <a:srgbClr val="002060"/>
                          </a:solidFill>
                          <a:effectLst/>
                        </a:rPr>
                        <a:t> </a:t>
                      </a:r>
                      <a:endParaRPr lang="en-GB" sz="700" dirty="0">
                        <a:solidFill>
                          <a:srgbClr val="002060"/>
                        </a:solidFill>
                        <a:effectLst/>
                        <a:latin typeface="Calibri"/>
                        <a:ea typeface="Calibri"/>
                        <a:cs typeface="Times New Roman"/>
                      </a:endParaRPr>
                    </a:p>
                  </a:txBody>
                  <a:tcPr marL="58565" marR="58565" marT="29282" marB="29282"/>
                </a:tc>
                <a:tc>
                  <a:txBody>
                    <a:bodyPr/>
                    <a:lstStyle/>
                    <a:p>
                      <a:pPr>
                        <a:lnSpc>
                          <a:spcPct val="115000"/>
                        </a:lnSpc>
                        <a:spcAft>
                          <a:spcPts val="0"/>
                        </a:spcAft>
                      </a:pPr>
                      <a:r>
                        <a:rPr lang="en-GB" sz="600" kern="1200" dirty="0">
                          <a:effectLst/>
                        </a:rPr>
                        <a:t>PL, RTA, STEs, CL</a:t>
                      </a:r>
                      <a:endParaRPr lang="en-GB" sz="700" dirty="0">
                        <a:effectLst/>
                        <a:latin typeface="Calibri"/>
                        <a:ea typeface="Calibri"/>
                        <a:cs typeface="Times New Roman"/>
                      </a:endParaRPr>
                    </a:p>
                  </a:txBody>
                  <a:tcPr marL="0" marR="0" marT="0" marB="0"/>
                </a:tc>
              </a:tr>
              <a:tr h="287193">
                <a:tc>
                  <a:txBody>
                    <a:bodyPr/>
                    <a:lstStyle/>
                    <a:p>
                      <a:pPr>
                        <a:lnSpc>
                          <a:spcPct val="115000"/>
                        </a:lnSpc>
                        <a:spcAft>
                          <a:spcPts val="0"/>
                        </a:spcAft>
                      </a:pPr>
                      <a:r>
                        <a:rPr lang="en-GB" sz="600" kern="1200" dirty="0">
                          <a:solidFill>
                            <a:srgbClr val="002060"/>
                          </a:solidFill>
                          <a:effectLst/>
                        </a:rPr>
                        <a:t>BA staff available to support the RTA until the RTA assistant can be selected</a:t>
                      </a:r>
                      <a:endParaRPr lang="en-GB" sz="700" dirty="0">
                        <a:solidFill>
                          <a:srgbClr val="002060"/>
                        </a:solidFill>
                        <a:effectLst/>
                        <a:latin typeface="Calibri"/>
                        <a:ea typeface="Calibri"/>
                        <a:cs typeface="Times New Roman"/>
                      </a:endParaRPr>
                    </a:p>
                  </a:txBody>
                  <a:tcPr marL="58565" marR="58565" marT="29282" marB="29282"/>
                </a:tc>
                <a:tc>
                  <a:txBody>
                    <a:bodyPr/>
                    <a:lstStyle/>
                    <a:p>
                      <a:pPr>
                        <a:lnSpc>
                          <a:spcPct val="115000"/>
                        </a:lnSpc>
                        <a:spcAft>
                          <a:spcPts val="0"/>
                        </a:spcAft>
                      </a:pPr>
                      <a:r>
                        <a:rPr lang="en-GB" sz="600" kern="1200">
                          <a:effectLst/>
                        </a:rPr>
                        <a:t>Similar approach, but not obligatory in line with the TM</a:t>
                      </a:r>
                      <a:endParaRPr lang="en-GB" sz="700">
                        <a:effectLst/>
                        <a:latin typeface="Calibri"/>
                        <a:ea typeface="Calibri"/>
                        <a:cs typeface="Times New Roman"/>
                      </a:endParaRPr>
                    </a:p>
                  </a:txBody>
                  <a:tcPr marL="0" marR="0" marT="0" marB="0"/>
                </a:tc>
              </a:tr>
              <a:tr h="1651397">
                <a:tc>
                  <a:txBody>
                    <a:bodyPr/>
                    <a:lstStyle/>
                    <a:p>
                      <a:pPr>
                        <a:lnSpc>
                          <a:spcPct val="115000"/>
                        </a:lnSpc>
                        <a:spcAft>
                          <a:spcPts val="0"/>
                        </a:spcAft>
                      </a:pPr>
                      <a:r>
                        <a:rPr lang="en-GB" sz="600" kern="1200" dirty="0">
                          <a:solidFill>
                            <a:srgbClr val="002060"/>
                          </a:solidFill>
                          <a:effectLst/>
                        </a:rPr>
                        <a:t>Initial work plan (6 months rolling plan for activities):</a:t>
                      </a:r>
                      <a:endParaRPr lang="en-GB" sz="700" dirty="0">
                        <a:solidFill>
                          <a:srgbClr val="002060"/>
                        </a:solidFill>
                        <a:effectLst/>
                      </a:endParaRPr>
                    </a:p>
                    <a:p>
                      <a:pPr marL="342900" lvl="0" indent="-342900">
                        <a:lnSpc>
                          <a:spcPct val="115000"/>
                        </a:lnSpc>
                        <a:spcAft>
                          <a:spcPts val="0"/>
                        </a:spcAft>
                        <a:buFont typeface="Arial"/>
                        <a:buChar char="•"/>
                        <a:tabLst>
                          <a:tab pos="457200" algn="l"/>
                        </a:tabLst>
                      </a:pPr>
                      <a:r>
                        <a:rPr lang="en-GB" sz="700" dirty="0">
                          <a:solidFill>
                            <a:srgbClr val="002060"/>
                          </a:solidFill>
                          <a:effectLst/>
                        </a:rPr>
                        <a:t>prepared in 4-6 weeks following signature of the contract and arrival of the RTA including Communication and Visibility plan. Work plan to define how much time will be devoted to each activity of the project including STE CVs</a:t>
                      </a:r>
                    </a:p>
                    <a:p>
                      <a:pPr marL="342900" lvl="0" indent="-342900">
                        <a:lnSpc>
                          <a:spcPct val="115000"/>
                        </a:lnSpc>
                        <a:spcAft>
                          <a:spcPts val="0"/>
                        </a:spcAft>
                        <a:buFont typeface="Arial"/>
                        <a:buChar char="•"/>
                        <a:tabLst>
                          <a:tab pos="457200" algn="l"/>
                        </a:tabLst>
                      </a:pPr>
                      <a:r>
                        <a:rPr lang="en-GB" sz="700" dirty="0">
                          <a:solidFill>
                            <a:srgbClr val="002060"/>
                          </a:solidFill>
                          <a:effectLst/>
                        </a:rPr>
                        <a:t>updates prepared by RTA and RTA counterpart, </a:t>
                      </a:r>
                    </a:p>
                    <a:p>
                      <a:pPr marL="342900" lvl="0" indent="-342900">
                        <a:lnSpc>
                          <a:spcPct val="115000"/>
                        </a:lnSpc>
                        <a:spcAft>
                          <a:spcPts val="0"/>
                        </a:spcAft>
                        <a:buFont typeface="Arial"/>
                        <a:buChar char="•"/>
                        <a:tabLst>
                          <a:tab pos="457200" algn="l"/>
                        </a:tabLst>
                      </a:pPr>
                      <a:r>
                        <a:rPr lang="en-GB" sz="700" dirty="0">
                          <a:solidFill>
                            <a:srgbClr val="002060"/>
                          </a:solidFill>
                          <a:effectLst/>
                        </a:rPr>
                        <a:t>agreed and signed by two PLs </a:t>
                      </a:r>
                    </a:p>
                    <a:p>
                      <a:pPr marL="342900" lvl="0" indent="-342900">
                        <a:lnSpc>
                          <a:spcPct val="115000"/>
                        </a:lnSpc>
                        <a:spcAft>
                          <a:spcPts val="0"/>
                        </a:spcAft>
                        <a:buFont typeface="Arial"/>
                        <a:buChar char="•"/>
                        <a:tabLst>
                          <a:tab pos="457200" algn="l"/>
                        </a:tabLst>
                      </a:pPr>
                      <a:r>
                        <a:rPr lang="en-GB" sz="700" dirty="0">
                          <a:solidFill>
                            <a:srgbClr val="002060"/>
                          </a:solidFill>
                          <a:effectLst/>
                        </a:rPr>
                        <a:t>discussed by SCs </a:t>
                      </a:r>
                    </a:p>
                    <a:p>
                      <a:pPr marL="342900" lvl="0" indent="-342900">
                        <a:lnSpc>
                          <a:spcPct val="115000"/>
                        </a:lnSpc>
                        <a:spcAft>
                          <a:spcPts val="0"/>
                        </a:spcAft>
                        <a:buFont typeface="Arial"/>
                        <a:buChar char="•"/>
                        <a:tabLst>
                          <a:tab pos="457200" algn="l"/>
                        </a:tabLst>
                      </a:pPr>
                      <a:r>
                        <a:rPr lang="en-GB" sz="700" dirty="0">
                          <a:solidFill>
                            <a:srgbClr val="002060"/>
                          </a:solidFill>
                          <a:effectLst/>
                        </a:rPr>
                        <a:t>accepted by all contracting parties (max 14 days after SC)</a:t>
                      </a:r>
                    </a:p>
                    <a:p>
                      <a:pPr marL="342900" lvl="0" indent="-342900">
                        <a:lnSpc>
                          <a:spcPct val="115000"/>
                        </a:lnSpc>
                        <a:spcAft>
                          <a:spcPts val="0"/>
                        </a:spcAft>
                        <a:buFont typeface="Arial"/>
                        <a:buChar char="•"/>
                        <a:tabLst>
                          <a:tab pos="457200" algn="l"/>
                        </a:tabLst>
                      </a:pPr>
                      <a:r>
                        <a:rPr lang="en-GB" sz="700" dirty="0">
                          <a:solidFill>
                            <a:srgbClr val="002060"/>
                          </a:solidFill>
                          <a:effectLst/>
                        </a:rPr>
                        <a:t>to accelerate the preparation EU MS PL's and/or Component Leaders and/or one support staff</a:t>
                      </a:r>
                      <a:endParaRPr lang="en-GB" sz="700" dirty="0">
                        <a:solidFill>
                          <a:srgbClr val="002060"/>
                        </a:solidFill>
                        <a:effectLst/>
                        <a:latin typeface="Calibri"/>
                        <a:ea typeface="Calibri"/>
                        <a:cs typeface="Times New Roman"/>
                      </a:endParaRPr>
                    </a:p>
                  </a:txBody>
                  <a:tcPr marL="58565" marR="58565" marT="29282" marB="29282"/>
                </a:tc>
                <a:tc>
                  <a:txBody>
                    <a:bodyPr/>
                    <a:lstStyle/>
                    <a:p>
                      <a:pPr>
                        <a:lnSpc>
                          <a:spcPct val="115000"/>
                        </a:lnSpc>
                        <a:spcAft>
                          <a:spcPts val="0"/>
                        </a:spcAft>
                      </a:pPr>
                      <a:r>
                        <a:rPr lang="en-GB" sz="600" kern="1200" dirty="0" smtClean="0">
                          <a:effectLst/>
                        </a:rPr>
                        <a:t>For IPA: </a:t>
                      </a:r>
                    </a:p>
                    <a:p>
                      <a:pPr>
                        <a:lnSpc>
                          <a:spcPct val="115000"/>
                        </a:lnSpc>
                        <a:spcAft>
                          <a:spcPts val="0"/>
                        </a:spcAft>
                      </a:pPr>
                      <a:r>
                        <a:rPr lang="en-GB" sz="600" kern="1200" dirty="0" smtClean="0">
                          <a:effectLst/>
                        </a:rPr>
                        <a:t>OSL </a:t>
                      </a:r>
                      <a:r>
                        <a:rPr lang="en-GB" sz="600" kern="1200" dirty="0">
                          <a:effectLst/>
                        </a:rPr>
                        <a:t>1 prepared together with the Draft Twinning contract, but not subject of approval by the STC; </a:t>
                      </a:r>
                      <a:endParaRPr lang="en-GB" sz="700" dirty="0">
                        <a:effectLst/>
                      </a:endParaRPr>
                    </a:p>
                    <a:p>
                      <a:pPr marL="342900" lvl="0" indent="-342900">
                        <a:lnSpc>
                          <a:spcPct val="115000"/>
                        </a:lnSpc>
                        <a:spcAft>
                          <a:spcPts val="1000"/>
                        </a:spcAft>
                        <a:buFont typeface="Arial"/>
                        <a:buChar char="•"/>
                        <a:tabLst>
                          <a:tab pos="457200" algn="l"/>
                        </a:tabLst>
                      </a:pPr>
                      <a:r>
                        <a:rPr lang="en-GB" sz="700" dirty="0">
                          <a:effectLst/>
                        </a:rPr>
                        <a:t>OSL 1 signed together with the  twinning contract by the two </a:t>
                      </a:r>
                      <a:r>
                        <a:rPr lang="en-GB" sz="700" dirty="0" err="1">
                          <a:effectLst/>
                        </a:rPr>
                        <a:t>PLs.</a:t>
                      </a:r>
                      <a:r>
                        <a:rPr lang="en-GB" sz="700" dirty="0">
                          <a:effectLst/>
                        </a:rPr>
                        <a:t> </a:t>
                      </a:r>
                    </a:p>
                    <a:p>
                      <a:pPr marL="342900" lvl="0" indent="-342900">
                        <a:lnSpc>
                          <a:spcPct val="115000"/>
                        </a:lnSpc>
                        <a:spcAft>
                          <a:spcPts val="1000"/>
                        </a:spcAft>
                        <a:buFont typeface="Arial"/>
                        <a:buChar char="•"/>
                        <a:tabLst>
                          <a:tab pos="457200" algn="l"/>
                        </a:tabLst>
                      </a:pPr>
                      <a:r>
                        <a:rPr lang="en-GB" sz="700" dirty="0">
                          <a:effectLst/>
                        </a:rPr>
                        <a:t>Subsequent OSL prepared every three months, approved by the STC ( covering each time period of 6 months ( OSL1 (1-6m; OSL2 4-9 m;OSL3 14m</a:t>
                      </a:r>
                      <a:r>
                        <a:rPr lang="en-GB" sz="700" dirty="0" smtClean="0">
                          <a:effectLst/>
                        </a:rPr>
                        <a:t>)</a:t>
                      </a:r>
                    </a:p>
                    <a:p>
                      <a:pPr marL="0" lvl="0" indent="0">
                        <a:lnSpc>
                          <a:spcPct val="115000"/>
                        </a:lnSpc>
                        <a:spcAft>
                          <a:spcPts val="1000"/>
                        </a:spcAft>
                        <a:buFont typeface="Arial"/>
                        <a:buNone/>
                        <a:tabLst>
                          <a:tab pos="457200" algn="l"/>
                        </a:tabLst>
                      </a:pPr>
                      <a:r>
                        <a:rPr lang="fr-BE" sz="700" dirty="0" smtClean="0">
                          <a:effectLst/>
                          <a:latin typeface="Calibri"/>
                          <a:ea typeface="Calibri"/>
                          <a:cs typeface="Times New Roman"/>
                        </a:rPr>
                        <a:t>For ENI:: full </a:t>
                      </a:r>
                      <a:r>
                        <a:rPr lang="fr-BE" sz="700" dirty="0" err="1" smtClean="0">
                          <a:effectLst/>
                          <a:latin typeface="Calibri"/>
                          <a:ea typeface="Calibri"/>
                          <a:cs typeface="Times New Roman"/>
                        </a:rPr>
                        <a:t>contract</a:t>
                      </a:r>
                      <a:r>
                        <a:rPr lang="fr-BE" sz="700" dirty="0" smtClean="0">
                          <a:effectLst/>
                          <a:latin typeface="Calibri"/>
                          <a:ea typeface="Calibri"/>
                          <a:cs typeface="Times New Roman"/>
                        </a:rPr>
                        <a:t> and</a:t>
                      </a:r>
                      <a:r>
                        <a:rPr lang="fr-BE" sz="700" baseline="0" dirty="0" smtClean="0">
                          <a:effectLst/>
                          <a:latin typeface="Calibri"/>
                          <a:ea typeface="Calibri"/>
                          <a:cs typeface="Times New Roman"/>
                        </a:rPr>
                        <a:t> </a:t>
                      </a:r>
                      <a:r>
                        <a:rPr lang="fr-BE" sz="700" baseline="0" dirty="0" err="1" smtClean="0">
                          <a:effectLst/>
                          <a:latin typeface="Calibri"/>
                          <a:ea typeface="Calibri"/>
                          <a:cs typeface="Times New Roman"/>
                        </a:rPr>
                        <a:t>workplan</a:t>
                      </a:r>
                      <a:r>
                        <a:rPr lang="fr-BE" sz="700" baseline="0" dirty="0" smtClean="0">
                          <a:effectLst/>
                          <a:latin typeface="Calibri"/>
                          <a:ea typeface="Calibri"/>
                          <a:cs typeface="Times New Roman"/>
                        </a:rPr>
                        <a:t> </a:t>
                      </a:r>
                      <a:r>
                        <a:rPr lang="fr-BE" sz="700" baseline="0" dirty="0" err="1" smtClean="0">
                          <a:effectLst/>
                          <a:latin typeface="Calibri"/>
                          <a:ea typeface="Calibri"/>
                          <a:cs typeface="Times New Roman"/>
                        </a:rPr>
                        <a:t>prepared</a:t>
                      </a:r>
                      <a:r>
                        <a:rPr lang="fr-BE" sz="700" baseline="0" dirty="0" smtClean="0">
                          <a:effectLst/>
                          <a:latin typeface="Calibri"/>
                          <a:ea typeface="Calibri"/>
                          <a:cs typeface="Times New Roman"/>
                        </a:rPr>
                        <a:t> </a:t>
                      </a:r>
                      <a:r>
                        <a:rPr lang="fr-BE" sz="700" baseline="0" dirty="0" err="1" smtClean="0">
                          <a:effectLst/>
                          <a:latin typeface="Calibri"/>
                          <a:ea typeface="Calibri"/>
                          <a:cs typeface="Times New Roman"/>
                        </a:rPr>
                        <a:t>before</a:t>
                      </a:r>
                      <a:r>
                        <a:rPr lang="fr-BE" sz="700" baseline="0" dirty="0" smtClean="0">
                          <a:effectLst/>
                          <a:latin typeface="Calibri"/>
                          <a:ea typeface="Calibri"/>
                          <a:cs typeface="Times New Roman"/>
                        </a:rPr>
                        <a:t> the signature of the </a:t>
                      </a:r>
                      <a:r>
                        <a:rPr lang="fr-BE" sz="700" baseline="0" dirty="0" err="1" smtClean="0">
                          <a:effectLst/>
                          <a:latin typeface="Calibri"/>
                          <a:ea typeface="Calibri"/>
                          <a:cs typeface="Times New Roman"/>
                        </a:rPr>
                        <a:t>contract</a:t>
                      </a:r>
                      <a:r>
                        <a:rPr lang="fr-BE" sz="700" baseline="0" dirty="0" smtClean="0">
                          <a:effectLst/>
                          <a:latin typeface="Calibri"/>
                          <a:ea typeface="Calibri"/>
                          <a:cs typeface="Times New Roman"/>
                        </a:rPr>
                        <a:t>.</a:t>
                      </a:r>
                      <a:endParaRPr lang="en-GB" sz="700" dirty="0">
                        <a:effectLst/>
                        <a:latin typeface="Calibri"/>
                        <a:ea typeface="Calibri"/>
                        <a:cs typeface="Times New Roman"/>
                      </a:endParaRPr>
                    </a:p>
                  </a:txBody>
                  <a:tcPr marL="0" marR="0" marT="0" marB="0"/>
                </a:tc>
              </a:tr>
            </a:tbl>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9</a:t>
            </a:fld>
            <a:endParaRPr lang="en-GB" dirty="0"/>
          </a:p>
        </p:txBody>
      </p:sp>
    </p:spTree>
    <p:extLst>
      <p:ext uri="{BB962C8B-B14F-4D97-AF65-F5344CB8AC3E}">
        <p14:creationId xmlns:p14="http://schemas.microsoft.com/office/powerpoint/2010/main" val="26696972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ACF183991F324A8C5B7AC362704265" ma:contentTypeVersion="1" ma:contentTypeDescription="Create a new document." ma:contentTypeScope="" ma:versionID="cfffce5387d3ceb5e3fac93810b1ee16">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F8CDB06-4E31-4024-A884-00AF9A546912}">
  <ds:schemaRefs>
    <ds:schemaRef ds:uri="http://schemas.microsoft.com/sharepoint/v3/contenttype/forms"/>
  </ds:schemaRefs>
</ds:datastoreItem>
</file>

<file path=customXml/itemProps2.xml><?xml version="1.0" encoding="utf-8"?>
<ds:datastoreItem xmlns:ds="http://schemas.openxmlformats.org/officeDocument/2006/customXml" ds:itemID="{6A99B20E-2AB5-485B-A1B2-16764F46F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CFC734-060A-4E26-8143-5DEDBDB617A3}">
  <ds:schemaRefs>
    <ds:schemaRef ds:uri="http://www.w3.org/XML/1998/namespace"/>
    <ds:schemaRef ds:uri="http://schemas.openxmlformats.org/package/2006/metadata/core-properties"/>
    <ds:schemaRef ds:uri="http://schemas.microsoft.com/office/infopath/2007/PartnerControls"/>
    <ds:schemaRef ds:uri="http://purl.org/dc/terms/"/>
    <ds:schemaRef ds:uri="http://purl.org/dc/dcmitype/"/>
    <ds:schemaRef ds:uri="http://schemas.microsoft.com/sharepoint/v3"/>
    <ds:schemaRef ds:uri="http://purl.org/dc/elements/1.1/"/>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5218</TotalTime>
  <Words>1505</Words>
  <Application>Microsoft Office PowerPoint</Application>
  <PresentationFormat>On-screen Show (4:3)</PresentationFormat>
  <Paragraphs>259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Twinning Reform 2017 - New vs Old  </vt:lpstr>
      <vt:lpstr>Synoptical New Manual vs old Manual</vt:lpstr>
      <vt:lpstr>Synoptical new Manual vs old Manual</vt:lpstr>
      <vt:lpstr>Synoptical new Manual vs old Manual</vt:lpstr>
      <vt:lpstr>Synoptical New Manual vs old Manual</vt:lpstr>
      <vt:lpstr>Synoptical New Manual vs old Manual</vt:lpstr>
      <vt:lpstr>Synoptical New Manual vs old Manual</vt:lpstr>
      <vt:lpstr>Synoptical New Manual vs old Manual</vt:lpstr>
      <vt:lpstr>Synoptical New Manual vs old Manual</vt:lpstr>
      <vt:lpstr>Synoptical New Manual vs old Manual</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SANTUCCIONE Lucia (DEVCO)</cp:lastModifiedBy>
  <cp:revision>446</cp:revision>
  <cp:lastPrinted>2017-09-04T14:42:24Z</cp:lastPrinted>
  <dcterms:created xsi:type="dcterms:W3CDTF">2011-10-28T10:25:18Z</dcterms:created>
  <dcterms:modified xsi:type="dcterms:W3CDTF">2017-09-18T16:26:55Z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0x010100C1ACF183991F324A8C5B7AC362704265</vt:lpwstr>
  </property>
</Properties>
</file>