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ar-EG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90"/>
    <p:restoredTop sz="94681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70167-DCC8-4817-B3B3-B5407CE17079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8D5B4-A097-470A-A75A-6C043513520D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54A04-F8C1-4CC8-80B2-713D5D47D6FF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69E30-F383-4D53-B0A1-29AC25C1B04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EA20F-B630-4F65-980B-7BE3F44D1C77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E2405-3497-4421-B77D-FB2A1B600300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D8307-E2CC-49C9-B146-CEB3805DDD5F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1525B-94B4-476C-AA3C-3A6F1DD90F5E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0CA42-549B-47C6-90A2-31CD20D8773B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A4DD-145F-49FA-9E9E-EFC86312CB3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8AD69-7CAD-4D6A-AC54-45C069659388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0298F-3E00-4D68-8F09-D18FDB5A16EF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134C1-DB79-4A5F-8B83-8CEE40311931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A8E5E-7023-4A72-BB11-D2E4E426EB3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1C18B-6A71-4084-8370-5112921B91AF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2F112-A7B9-442E-A2D1-70CDA83B804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49EF3-648B-435B-B5ED-119F9BE66D79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FE51-0C58-4204-AA3C-FD30C768B78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D1324-C49C-45F6-8D21-AD277FFD1CDB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16414-0084-408B-9B8E-E524B65A549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E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FB9BA-5981-4363-A177-CC7514B9AD34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6BE24-EAEF-4E0F-B5AC-EA53F7DAEE21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17397F-4F2C-471E-BE94-A156A0D35C12}" type="datetimeFigureOut">
              <a:rPr lang="ar-EG"/>
              <a:pPr>
                <a:defRPr/>
              </a:pPr>
              <a:t>16/06/1440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E21725-B990-42F0-BF24-F69AD421EA4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EGYPO Organisational structure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390" y="1744638"/>
            <a:ext cx="5761219" cy="4237087"/>
          </a:xfrm>
        </p:spPr>
      </p:pic>
    </p:spTree>
    <p:extLst>
      <p:ext uri="{BB962C8B-B14F-4D97-AF65-F5344CB8AC3E}">
        <p14:creationId xmlns:p14="http://schemas.microsoft.com/office/powerpoint/2010/main" val="100172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1414"/>
            <a:ext cx="9215793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The Work flow of the Patent Application at EGPO </a:t>
            </a:r>
            <a:endParaRPr lang="ar-EG" sz="3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4071938" y="857250"/>
            <a:ext cx="2141537" cy="6429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rtl="0">
              <a:spcAft>
                <a:spcPts val="100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Submission of a patent application </a:t>
            </a:r>
            <a:b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Utility Model 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142844" y="857232"/>
            <a:ext cx="3357586" cy="64294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l" rtl="0">
              <a:spcAft>
                <a:spcPts val="0"/>
              </a:spcAft>
              <a:defRPr/>
            </a:pPr>
            <a:r>
              <a:rPr lang="ar-EG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-Local Applications</a:t>
            </a:r>
          </a:p>
          <a:p>
            <a:pPr algn="l" rtl="0"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-Request within the framework of the Treaty of Paris </a:t>
            </a:r>
            <a:b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-Request within the framework of the Treaty of PCT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0" idx="3"/>
            <a:endCxn id="1026" idx="1"/>
          </p:cNvCxnSpPr>
          <p:nvPr/>
        </p:nvCxnSpPr>
        <p:spPr>
          <a:xfrm>
            <a:off x="3500438" y="1177925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4357688" y="1714500"/>
            <a:ext cx="1500187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Reception</a:t>
            </a:r>
            <a:endParaRPr lang="ar-EG" sz="140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026" idx="2"/>
            <a:endCxn id="12" idx="0"/>
          </p:cNvCxnSpPr>
          <p:nvPr/>
        </p:nvCxnSpPr>
        <p:spPr>
          <a:xfrm rot="5400000">
            <a:off x="5018088" y="1590675"/>
            <a:ext cx="214312" cy="333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5072066" y="2071678"/>
            <a:ext cx="2428892" cy="1500198"/>
          </a:xfrm>
          <a:prstGeom prst="round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Checking the fulfilling of the request: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-Full description of the request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-Claims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-Matching  Precedence of Documents if Present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-Drawings if present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-Abstract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071670" y="2071678"/>
            <a:ext cx="2571768" cy="1357322"/>
          </a:xfrm>
          <a:prstGeom prst="round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Checking the fulfillment of the request: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-The Precedence document if present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-Power of Attorney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-Assignment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-Certificate of Incorporation </a:t>
            </a:r>
            <a:b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Straight Arrow Connector 25"/>
          <p:cNvCxnSpPr>
            <a:stCxn id="12" idx="2"/>
            <a:endCxn id="0" idx="0"/>
          </p:cNvCxnSpPr>
          <p:nvPr/>
        </p:nvCxnSpPr>
        <p:spPr>
          <a:xfrm rot="5400000">
            <a:off x="4197350" y="1160463"/>
            <a:ext cx="71438" cy="17510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2" idx="2"/>
            <a:endCxn id="0" idx="0"/>
          </p:cNvCxnSpPr>
          <p:nvPr/>
        </p:nvCxnSpPr>
        <p:spPr>
          <a:xfrm rot="16200000" flipH="1">
            <a:off x="5661819" y="1447006"/>
            <a:ext cx="71438" cy="1177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285750" y="2286000"/>
            <a:ext cx="1214438" cy="10001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 Examiner in the Reception</a:t>
            </a:r>
            <a:endParaRPr lang="ar-EG" sz="13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786688" y="2214563"/>
            <a:ext cx="1214437" cy="10001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 Examiner in the Reception</a:t>
            </a:r>
            <a:endParaRPr lang="ar-EG" sz="13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Oval 37"/>
          <p:cNvSpPr/>
          <p:nvPr/>
        </p:nvSpPr>
        <p:spPr>
          <a:xfrm>
            <a:off x="4357688" y="3786188"/>
            <a:ext cx="1214437" cy="42862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Formal Checking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357938" y="3714750"/>
            <a:ext cx="1214437" cy="50006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 to Fulfill the Requirements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1" name="Straight Arrow Connector 40"/>
          <p:cNvCxnSpPr>
            <a:stCxn id="38" idx="6"/>
            <a:endCxn id="39" idx="1"/>
          </p:cNvCxnSpPr>
          <p:nvPr/>
        </p:nvCxnSpPr>
        <p:spPr>
          <a:xfrm flipV="1">
            <a:off x="5572125" y="3965575"/>
            <a:ext cx="785813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0" idx="2"/>
            <a:endCxn id="38" idx="0"/>
          </p:cNvCxnSpPr>
          <p:nvPr/>
        </p:nvCxnSpPr>
        <p:spPr>
          <a:xfrm rot="5400000">
            <a:off x="5518943" y="3018632"/>
            <a:ext cx="214313" cy="1320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0" idx="2"/>
            <a:endCxn id="38" idx="0"/>
          </p:cNvCxnSpPr>
          <p:nvPr/>
        </p:nvCxnSpPr>
        <p:spPr>
          <a:xfrm rot="16200000" flipH="1">
            <a:off x="3983038" y="2803525"/>
            <a:ext cx="357188" cy="16081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0" idx="1"/>
            <a:endCxn id="30" idx="3"/>
          </p:cNvCxnSpPr>
          <p:nvPr/>
        </p:nvCxnSpPr>
        <p:spPr>
          <a:xfrm rot="10800000" flipV="1">
            <a:off x="1500188" y="2749550"/>
            <a:ext cx="571500" cy="36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0" idx="3"/>
            <a:endCxn id="31" idx="1"/>
          </p:cNvCxnSpPr>
          <p:nvPr/>
        </p:nvCxnSpPr>
        <p:spPr>
          <a:xfrm flipV="1">
            <a:off x="7500938" y="2714625"/>
            <a:ext cx="285750" cy="1063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7929563" y="3786188"/>
            <a:ext cx="928687" cy="42862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Decline the Application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>
            <a:stCxn id="39" idx="3"/>
            <a:endCxn id="50" idx="1"/>
          </p:cNvCxnSpPr>
          <p:nvPr/>
        </p:nvCxnSpPr>
        <p:spPr>
          <a:xfrm>
            <a:off x="7572375" y="3965575"/>
            <a:ext cx="357188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2786063" y="3786188"/>
            <a:ext cx="1071562" cy="5000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Meet the Requirements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71438" y="3500438"/>
            <a:ext cx="2286000" cy="15001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- 3 months time limit for Priority Document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-Obligation to complete the following papers within 4 Months :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 of attorney, assignment, certificate of incorporation -etc.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-6 Months for Translation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4" name="Straight Arrow Connector 63"/>
          <p:cNvCxnSpPr>
            <a:stCxn id="38" idx="2"/>
            <a:endCxn id="61" idx="3"/>
          </p:cNvCxnSpPr>
          <p:nvPr/>
        </p:nvCxnSpPr>
        <p:spPr>
          <a:xfrm rot="10800000" flipV="1">
            <a:off x="3857625" y="4000500"/>
            <a:ext cx="500063" cy="36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61" idx="1"/>
            <a:endCxn id="62" idx="3"/>
          </p:cNvCxnSpPr>
          <p:nvPr/>
        </p:nvCxnSpPr>
        <p:spPr>
          <a:xfrm rot="10800000" flipV="1">
            <a:off x="2357438" y="4037013"/>
            <a:ext cx="428625" cy="214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0" name="Rounded Rectangle 79"/>
          <p:cNvSpPr/>
          <p:nvPr/>
        </p:nvSpPr>
        <p:spPr>
          <a:xfrm>
            <a:off x="142875" y="5143500"/>
            <a:ext cx="1928813" cy="64293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a decision (not updated on the database by the examiner legal)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2" name="Straight Arrow Connector 81"/>
          <p:cNvCxnSpPr>
            <a:stCxn id="62" idx="2"/>
            <a:endCxn id="80" idx="0"/>
          </p:cNvCxnSpPr>
          <p:nvPr/>
        </p:nvCxnSpPr>
        <p:spPr>
          <a:xfrm rot="5400000">
            <a:off x="1089025" y="5018088"/>
            <a:ext cx="142875" cy="107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3" name="Rounded Rectangle 82"/>
          <p:cNvSpPr/>
          <p:nvPr/>
        </p:nvSpPr>
        <p:spPr>
          <a:xfrm>
            <a:off x="3786188" y="4429125"/>
            <a:ext cx="2286000" cy="71437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a decision (updated on the database by the Legal Examiner &amp; enter the Classification in the Database by Technical Examiner )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5" name="Straight Arrow Connector 84"/>
          <p:cNvCxnSpPr>
            <a:stCxn id="38" idx="4"/>
            <a:endCxn id="83" idx="0"/>
          </p:cNvCxnSpPr>
          <p:nvPr/>
        </p:nvCxnSpPr>
        <p:spPr>
          <a:xfrm rot="5400000">
            <a:off x="4840288" y="4303713"/>
            <a:ext cx="214312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5" name="Rounded Rectangle 94"/>
          <p:cNvSpPr/>
          <p:nvPr/>
        </p:nvSpPr>
        <p:spPr>
          <a:xfrm>
            <a:off x="4214813" y="5429250"/>
            <a:ext cx="1500187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Reception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cxnSp>
        <p:nvCxnSpPr>
          <p:cNvPr id="97" name="Straight Arrow Connector 96"/>
          <p:cNvCxnSpPr>
            <a:stCxn id="83" idx="2"/>
            <a:endCxn id="95" idx="0"/>
          </p:cNvCxnSpPr>
          <p:nvPr/>
        </p:nvCxnSpPr>
        <p:spPr>
          <a:xfrm rot="16200000" flipH="1">
            <a:off x="4804569" y="5268119"/>
            <a:ext cx="285750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8" name="Rounded Rectangle 97"/>
          <p:cNvSpPr/>
          <p:nvPr/>
        </p:nvSpPr>
        <p:spPr>
          <a:xfrm>
            <a:off x="4286248" y="5929330"/>
            <a:ext cx="2857520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Collecting the Fees  &amp; give the applicant Record of the deposit  contains Request number, Date &amp; Hour of Submitting </a:t>
            </a:r>
          </a:p>
        </p:txBody>
      </p:sp>
      <p:cxnSp>
        <p:nvCxnSpPr>
          <p:cNvPr id="104" name="Straight Arrow Connector 103"/>
          <p:cNvCxnSpPr>
            <a:stCxn id="95" idx="2"/>
            <a:endCxn id="0" idx="0"/>
          </p:cNvCxnSpPr>
          <p:nvPr/>
        </p:nvCxnSpPr>
        <p:spPr>
          <a:xfrm rot="16200000" flipH="1">
            <a:off x="5233193" y="5447507"/>
            <a:ext cx="214313" cy="749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5" name="Rounded Rectangle 104"/>
          <p:cNvSpPr/>
          <p:nvPr/>
        </p:nvSpPr>
        <p:spPr>
          <a:xfrm>
            <a:off x="214282" y="6000768"/>
            <a:ext cx="3714776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Papers Completed within the period: Power of attorney, assignment, certificate of incorporation &amp; any Paper  Then Change  the Request Case on the Database by the Legal Examiner Then Scan all the papers &amp; Attached it with the request   </a:t>
            </a:r>
          </a:p>
        </p:txBody>
      </p:sp>
      <p:cxnSp>
        <p:nvCxnSpPr>
          <p:cNvPr id="107" name="Straight Arrow Connector 106"/>
          <p:cNvCxnSpPr>
            <a:stCxn id="80" idx="2"/>
            <a:endCxn id="0" idx="0"/>
          </p:cNvCxnSpPr>
          <p:nvPr/>
        </p:nvCxnSpPr>
        <p:spPr>
          <a:xfrm rot="16200000" flipH="1">
            <a:off x="1481932" y="5410994"/>
            <a:ext cx="214312" cy="965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7358082" y="5572140"/>
            <a:ext cx="1571636" cy="1071570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First Phase</a:t>
            </a:r>
            <a:r>
              <a:rPr lang="en-US" sz="32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ar-EG" sz="3200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786188" y="857250"/>
            <a:ext cx="1500187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Reception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28938" y="1357313"/>
            <a:ext cx="3143250" cy="10001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/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</a:rPr>
              <a:t>Make a special File for the request and update the information and make a special card for the fees and File movement Register in the Requests Records &amp; entered drawing – Entered the Bibliographic Data – Scan the request and join it with the Database </a:t>
            </a:r>
            <a:endParaRPr lang="en-US" sz="1050" dirty="0">
              <a:solidFill>
                <a:schemeClr val="tx1"/>
              </a:solidFill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1050" b="1" dirty="0"/>
              <a:t> </a:t>
            </a:r>
            <a:endParaRPr lang="ar-EG" sz="1050" dirty="0"/>
          </a:p>
        </p:txBody>
      </p:sp>
      <p:cxnSp>
        <p:nvCxnSpPr>
          <p:cNvPr id="9" name="Straight Arrow Connector 8"/>
          <p:cNvCxnSpPr>
            <a:stCxn id="6" idx="2"/>
            <a:endCxn id="7" idx="0"/>
          </p:cNvCxnSpPr>
          <p:nvPr/>
        </p:nvCxnSpPr>
        <p:spPr>
          <a:xfrm rot="5400000">
            <a:off x="4410869" y="1232694"/>
            <a:ext cx="214313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3786188" y="3071813"/>
            <a:ext cx="1500187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Legal Examination 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714750" y="2571750"/>
            <a:ext cx="1643063" cy="3571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Documentation Department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cxnSp>
        <p:nvCxnSpPr>
          <p:cNvPr id="13" name="Straight Arrow Connector 12"/>
          <p:cNvCxnSpPr>
            <a:stCxn id="7" idx="2"/>
            <a:endCxn id="11" idx="0"/>
          </p:cNvCxnSpPr>
          <p:nvPr/>
        </p:nvCxnSpPr>
        <p:spPr>
          <a:xfrm rot="16200000" flipH="1">
            <a:off x="4410870" y="2447131"/>
            <a:ext cx="214312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1" idx="2"/>
            <a:endCxn id="10" idx="0"/>
          </p:cNvCxnSpPr>
          <p:nvPr/>
        </p:nvCxnSpPr>
        <p:spPr>
          <a:xfrm rot="5400000">
            <a:off x="4464844" y="2999582"/>
            <a:ext cx="1428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3071802" y="3571876"/>
            <a:ext cx="3000396" cy="100013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</a:rPr>
              <a:t>Legal examination for Filled applications after 6 months to examine Fulfilling requests after mad a search for: -Power of Attorney -Assignment- Extractor Record – Priority Document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</a:rPr>
              <a:t>Entering the Decision on the Database (Refused)</a:t>
            </a:r>
            <a:endParaRPr lang="ar-EG" sz="1050" b="1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>
            <a:stCxn id="10" idx="2"/>
            <a:endCxn id="0" idx="0"/>
          </p:cNvCxnSpPr>
          <p:nvPr/>
        </p:nvCxnSpPr>
        <p:spPr>
          <a:xfrm rot="16200000" flipH="1">
            <a:off x="4446588" y="3446463"/>
            <a:ext cx="214312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Snip Diagonal Corner Rectangle 18"/>
          <p:cNvSpPr/>
          <p:nvPr/>
        </p:nvSpPr>
        <p:spPr>
          <a:xfrm>
            <a:off x="4000500" y="4786313"/>
            <a:ext cx="1071563" cy="428625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 Legal Examination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00063" y="4786313"/>
            <a:ext cx="1643062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Document Department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14282" y="5429264"/>
            <a:ext cx="2143140" cy="12858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Notify the Applicant to pay the search &amp; examination fees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the process of paying the annual fees and sending the annual fees Notification to the person concerned  (Fulfill the Criteria)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5" name="Straight Arrow Connector 44"/>
          <p:cNvCxnSpPr>
            <a:stCxn id="26" idx="2"/>
            <a:endCxn id="0" idx="0"/>
          </p:cNvCxnSpPr>
          <p:nvPr/>
        </p:nvCxnSpPr>
        <p:spPr>
          <a:xfrm rot="5400000">
            <a:off x="1124744" y="5233194"/>
            <a:ext cx="357187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3429000" y="5715000"/>
            <a:ext cx="1714500" cy="500063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Paying the Examination Fees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ound Single Corner Rectangle 46"/>
          <p:cNvSpPr/>
          <p:nvPr/>
        </p:nvSpPr>
        <p:spPr>
          <a:xfrm>
            <a:off x="5429250" y="5857875"/>
            <a:ext cx="571500" cy="357188"/>
          </a:xfrm>
          <a:prstGeom prst="round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Paid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9" name="Straight Arrow Connector 48"/>
          <p:cNvCxnSpPr>
            <a:stCxn id="0" idx="3"/>
            <a:endCxn id="46" idx="2"/>
          </p:cNvCxnSpPr>
          <p:nvPr/>
        </p:nvCxnSpPr>
        <p:spPr>
          <a:xfrm flipV="1">
            <a:off x="2357438" y="5965825"/>
            <a:ext cx="1071562" cy="1063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6" idx="6"/>
            <a:endCxn id="47" idx="1"/>
          </p:cNvCxnSpPr>
          <p:nvPr/>
        </p:nvCxnSpPr>
        <p:spPr>
          <a:xfrm>
            <a:off x="5143500" y="5965825"/>
            <a:ext cx="285750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Round Single Corner Rectangle 58"/>
          <p:cNvSpPr/>
          <p:nvPr/>
        </p:nvSpPr>
        <p:spPr>
          <a:xfrm>
            <a:off x="3857625" y="6500813"/>
            <a:ext cx="785813" cy="285750"/>
          </a:xfrm>
          <a:prstGeom prst="round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Paid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7" name="Straight Arrow Connector 66"/>
          <p:cNvCxnSpPr>
            <a:stCxn id="0" idx="2"/>
            <a:endCxn id="19" idx="3"/>
          </p:cNvCxnSpPr>
          <p:nvPr/>
        </p:nvCxnSpPr>
        <p:spPr>
          <a:xfrm rot="5400000">
            <a:off x="4446587" y="4660901"/>
            <a:ext cx="214313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46" idx="4"/>
            <a:endCxn id="59" idx="0"/>
          </p:cNvCxnSpPr>
          <p:nvPr/>
        </p:nvCxnSpPr>
        <p:spPr>
          <a:xfrm rot="5400000">
            <a:off x="4125119" y="6339682"/>
            <a:ext cx="285750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" name="Snip Same Side Corner Rectangle 70"/>
          <p:cNvSpPr/>
          <p:nvPr/>
        </p:nvSpPr>
        <p:spPr>
          <a:xfrm>
            <a:off x="7358082" y="714356"/>
            <a:ext cx="1143008" cy="571504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Published in EGPO Gazette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Snip Same Side Corner Rectangle 71"/>
          <p:cNvSpPr/>
          <p:nvPr/>
        </p:nvSpPr>
        <p:spPr>
          <a:xfrm>
            <a:off x="7429500" y="1500188"/>
            <a:ext cx="1000125" cy="571500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Ending of the Application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3" name="Snip Same Side Corner Rectangle 72"/>
          <p:cNvSpPr/>
          <p:nvPr/>
        </p:nvSpPr>
        <p:spPr>
          <a:xfrm>
            <a:off x="7429520" y="2714620"/>
            <a:ext cx="1000132" cy="500066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Appeal Examination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5" name="Straight Arrow Connector 74"/>
          <p:cNvCxnSpPr>
            <a:stCxn id="0" idx="2"/>
            <a:endCxn id="10" idx="3"/>
          </p:cNvCxnSpPr>
          <p:nvPr/>
        </p:nvCxnSpPr>
        <p:spPr>
          <a:xfrm rot="10800000" flipV="1">
            <a:off x="5286375" y="2963863"/>
            <a:ext cx="2143125" cy="250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 rot="21317328">
            <a:off x="5651500" y="2827338"/>
            <a:ext cx="1533525" cy="2540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Accept the Appeal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78" name="Straight Arrow Connector 77"/>
          <p:cNvCxnSpPr>
            <a:stCxn id="0" idx="3"/>
            <a:endCxn id="72" idx="1"/>
          </p:cNvCxnSpPr>
          <p:nvPr/>
        </p:nvCxnSpPr>
        <p:spPr>
          <a:xfrm rot="5400000" flipH="1" flipV="1">
            <a:off x="7608888" y="2392363"/>
            <a:ext cx="642937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08" name="TextBox 78"/>
          <p:cNvSpPr txBox="1">
            <a:spLocks noChangeArrowheads="1"/>
          </p:cNvSpPr>
          <p:nvPr/>
        </p:nvSpPr>
        <p:spPr bwMode="auto">
          <a:xfrm rot="-5400000">
            <a:off x="7244556" y="2209007"/>
            <a:ext cx="928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Refuse the Complained</a:t>
            </a:r>
            <a:endParaRPr lang="ar-EG" sz="9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3" name="Straight Arrow Connector 82"/>
          <p:cNvCxnSpPr>
            <a:stCxn id="72" idx="3"/>
            <a:endCxn id="0" idx="1"/>
          </p:cNvCxnSpPr>
          <p:nvPr/>
        </p:nvCxnSpPr>
        <p:spPr>
          <a:xfrm rot="5400000" flipH="1" flipV="1">
            <a:off x="7823200" y="1392238"/>
            <a:ext cx="214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4" name="Snip Same Side Corner Rectangle 83"/>
          <p:cNvSpPr/>
          <p:nvPr/>
        </p:nvSpPr>
        <p:spPr>
          <a:xfrm>
            <a:off x="7500958" y="3429000"/>
            <a:ext cx="928694" cy="571504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Committee of Appeals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6" name="Straight Arrow Connector 85"/>
          <p:cNvCxnSpPr>
            <a:stCxn id="0" idx="3"/>
            <a:endCxn id="0" idx="1"/>
          </p:cNvCxnSpPr>
          <p:nvPr/>
        </p:nvCxnSpPr>
        <p:spPr>
          <a:xfrm rot="16200000" flipV="1">
            <a:off x="7840663" y="3303588"/>
            <a:ext cx="214312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7" name="Snip Same Side Corner Rectangle 86"/>
          <p:cNvSpPr/>
          <p:nvPr/>
        </p:nvSpPr>
        <p:spPr>
          <a:xfrm>
            <a:off x="7500958" y="4143380"/>
            <a:ext cx="928694" cy="428628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 Examination </a:t>
            </a:r>
            <a:endParaRPr lang="ar-EG" sz="1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8" name="Straight Arrow Connector 107"/>
          <p:cNvCxnSpPr>
            <a:stCxn id="0" idx="3"/>
            <a:endCxn id="0" idx="1"/>
          </p:cNvCxnSpPr>
          <p:nvPr/>
        </p:nvCxnSpPr>
        <p:spPr>
          <a:xfrm rot="5400000" flipH="1" flipV="1">
            <a:off x="7893844" y="4072732"/>
            <a:ext cx="1428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Snip Same Side Corner Rectangle 108"/>
          <p:cNvSpPr/>
          <p:nvPr/>
        </p:nvSpPr>
        <p:spPr>
          <a:xfrm>
            <a:off x="7500958" y="4929198"/>
            <a:ext cx="928694" cy="571504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Appeal from the Decision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5" name="Straight Arrow Connector 114"/>
          <p:cNvCxnSpPr>
            <a:stCxn id="0" idx="3"/>
            <a:endCxn id="0" idx="1"/>
          </p:cNvCxnSpPr>
          <p:nvPr/>
        </p:nvCxnSpPr>
        <p:spPr>
          <a:xfrm rot="5400000" flipH="1" flipV="1">
            <a:off x="7786688" y="475138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22" name="TextBox 115"/>
          <p:cNvSpPr txBox="1">
            <a:spLocks noChangeArrowheads="1"/>
          </p:cNvSpPr>
          <p:nvPr/>
        </p:nvSpPr>
        <p:spPr bwMode="auto">
          <a:xfrm>
            <a:off x="7215188" y="4572000"/>
            <a:ext cx="72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Submit the</a:t>
            </a:r>
          </a:p>
          <a:p>
            <a:pPr algn="ctr" rtl="0"/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Appeal</a:t>
            </a:r>
            <a:endParaRPr lang="ar-EG" sz="9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23" name="TextBox 116"/>
          <p:cNvSpPr txBox="1">
            <a:spLocks noChangeArrowheads="1"/>
          </p:cNvSpPr>
          <p:nvPr/>
        </p:nvSpPr>
        <p:spPr bwMode="auto">
          <a:xfrm>
            <a:off x="7953375" y="4529138"/>
            <a:ext cx="547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1000">
                <a:solidFill>
                  <a:schemeClr val="bg1"/>
                </a:solidFill>
                <a:latin typeface="Calibri" pitchFamily="34" charset="0"/>
              </a:rPr>
              <a:t>Didn’t </a:t>
            </a:r>
          </a:p>
          <a:p>
            <a:pPr algn="ctr"/>
            <a:r>
              <a:rPr lang="en-US" sz="1000">
                <a:solidFill>
                  <a:schemeClr val="bg1"/>
                </a:solidFill>
                <a:latin typeface="Calibri" pitchFamily="34" charset="0"/>
              </a:rPr>
              <a:t>Appeal</a:t>
            </a:r>
            <a:endParaRPr lang="ar-EG" sz="10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26" name="Straight Arrow Connector 125"/>
          <p:cNvCxnSpPr>
            <a:stCxn id="19" idx="2"/>
            <a:endCxn id="26" idx="3"/>
          </p:cNvCxnSpPr>
          <p:nvPr/>
        </p:nvCxnSpPr>
        <p:spPr>
          <a:xfrm rot="10800000">
            <a:off x="2143125" y="4929188"/>
            <a:ext cx="1857375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2571750" y="4714875"/>
            <a:ext cx="1157288" cy="254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Fulfill the Criteria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072063" y="4643438"/>
            <a:ext cx="1157287" cy="41592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Doesn't 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Fulfill the Criteria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136" name="Shape 135"/>
          <p:cNvCxnSpPr>
            <a:stCxn id="0" idx="0"/>
            <a:endCxn id="72" idx="0"/>
          </p:cNvCxnSpPr>
          <p:nvPr/>
        </p:nvCxnSpPr>
        <p:spPr>
          <a:xfrm flipV="1">
            <a:off x="8429625" y="1785938"/>
            <a:ext cx="1588" cy="3429000"/>
          </a:xfrm>
          <a:prstGeom prst="curvedConnector3">
            <a:avLst>
              <a:gd name="adj1" fmla="val 1439546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1" name="Round Diagonal Corner Rectangle 140"/>
          <p:cNvSpPr/>
          <p:nvPr/>
        </p:nvSpPr>
        <p:spPr>
          <a:xfrm>
            <a:off x="6286500" y="4857750"/>
            <a:ext cx="857250" cy="357188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Precedence</a:t>
            </a:r>
            <a:endParaRPr lang="ar-EG" sz="1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5" name="Straight Arrow Connector 144"/>
          <p:cNvCxnSpPr>
            <a:stCxn id="19" idx="0"/>
            <a:endCxn id="141" idx="2"/>
          </p:cNvCxnSpPr>
          <p:nvPr/>
        </p:nvCxnSpPr>
        <p:spPr>
          <a:xfrm>
            <a:off x="5072063" y="5000625"/>
            <a:ext cx="1214437" cy="36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8" name="Shape 147"/>
          <p:cNvCxnSpPr>
            <a:stCxn id="141" idx="1"/>
          </p:cNvCxnSpPr>
          <p:nvPr/>
        </p:nvCxnSpPr>
        <p:spPr>
          <a:xfrm rot="5400000" flipH="1">
            <a:off x="4750593" y="3250407"/>
            <a:ext cx="214313" cy="3714750"/>
          </a:xfrm>
          <a:prstGeom prst="curvedConnector4">
            <a:avLst>
              <a:gd name="adj1" fmla="val -106666"/>
              <a:gd name="adj2" fmla="val 80897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5" name="Snip Same Side Corner Rectangle 154"/>
          <p:cNvSpPr/>
          <p:nvPr/>
        </p:nvSpPr>
        <p:spPr>
          <a:xfrm>
            <a:off x="7500958" y="5786454"/>
            <a:ext cx="928694" cy="500066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If it was not 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57" name="Straight Arrow Connector 156"/>
          <p:cNvCxnSpPr>
            <a:stCxn id="141" idx="0"/>
            <a:endCxn id="0" idx="2"/>
          </p:cNvCxnSpPr>
          <p:nvPr/>
        </p:nvCxnSpPr>
        <p:spPr>
          <a:xfrm>
            <a:off x="7143750" y="5037138"/>
            <a:ext cx="357188" cy="10001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0" idx="3"/>
            <a:endCxn id="0" idx="1"/>
          </p:cNvCxnSpPr>
          <p:nvPr/>
        </p:nvCxnSpPr>
        <p:spPr>
          <a:xfrm rot="5400000" flipH="1" flipV="1">
            <a:off x="7822407" y="5644356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1" name="Round Single Corner Rectangle 160"/>
          <p:cNvSpPr/>
          <p:nvPr/>
        </p:nvSpPr>
        <p:spPr>
          <a:xfrm>
            <a:off x="6357938" y="5857875"/>
            <a:ext cx="857250" cy="357188"/>
          </a:xfrm>
          <a:prstGeom prst="round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 Failed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3" name="Straight Arrow Connector 162"/>
          <p:cNvCxnSpPr>
            <a:stCxn id="47" idx="3"/>
            <a:endCxn id="161" idx="1"/>
          </p:cNvCxnSpPr>
          <p:nvPr/>
        </p:nvCxnSpPr>
        <p:spPr>
          <a:xfrm>
            <a:off x="6000750" y="6037263"/>
            <a:ext cx="357188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161" idx="3"/>
            <a:endCxn id="0" idx="2"/>
          </p:cNvCxnSpPr>
          <p:nvPr/>
        </p:nvCxnSpPr>
        <p:spPr>
          <a:xfrm>
            <a:off x="7215188" y="6037263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142844" y="785794"/>
            <a:ext cx="1571636" cy="1071570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Second Phase</a:t>
            </a:r>
            <a:r>
              <a:rPr lang="en-US" sz="32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ar-EG" sz="3200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0" y="71414"/>
            <a:ext cx="9215793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The Work flow of the Patent Application at EGPO </a:t>
            </a:r>
            <a:endParaRPr lang="ar-EG" sz="3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2844" y="785794"/>
            <a:ext cx="1571636" cy="1071570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Third Phase</a:t>
            </a:r>
            <a:r>
              <a:rPr lang="en-US" sz="32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ar-EG" sz="3200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071938" y="785813"/>
            <a:ext cx="1143000" cy="285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Paid</a:t>
            </a:r>
            <a:endParaRPr lang="ar-EG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928938" y="1285875"/>
            <a:ext cx="3357562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Substantive examination </a:t>
            </a:r>
            <a:r>
              <a:rPr lang="ar-EG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request from novelty – inventive step – industrial applicability innovative and the International Classification of demand and the introduction of decisions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>
            <a:stCxn id="6" idx="2"/>
            <a:endCxn id="8" idx="0"/>
          </p:cNvCxnSpPr>
          <p:nvPr/>
        </p:nvCxnSpPr>
        <p:spPr>
          <a:xfrm rot="5400000">
            <a:off x="4518820" y="1161256"/>
            <a:ext cx="214312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ound Diagonal Corner Rectangle 14"/>
          <p:cNvSpPr/>
          <p:nvPr/>
        </p:nvSpPr>
        <p:spPr>
          <a:xfrm>
            <a:off x="3929063" y="2428875"/>
            <a:ext cx="1428750" cy="500063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Substantive Examination Decision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42875" y="2071688"/>
            <a:ext cx="2786063" cy="928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case of containment the request more than one application, Applications will be separated and treated the new requests as a new application but with the same old request date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8" name="Straight Arrow Connector 17"/>
          <p:cNvCxnSpPr>
            <a:stCxn id="15" idx="2"/>
            <a:endCxn id="16" idx="3"/>
          </p:cNvCxnSpPr>
          <p:nvPr/>
        </p:nvCxnSpPr>
        <p:spPr>
          <a:xfrm rot="10800000">
            <a:off x="2928938" y="2535238"/>
            <a:ext cx="1000125" cy="142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07" name="TextBox 18"/>
          <p:cNvSpPr txBox="1">
            <a:spLocks noChangeArrowheads="1"/>
          </p:cNvSpPr>
          <p:nvPr/>
        </p:nvSpPr>
        <p:spPr bwMode="auto">
          <a:xfrm>
            <a:off x="2928938" y="2643188"/>
            <a:ext cx="8921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800">
                <a:solidFill>
                  <a:schemeClr val="bg1"/>
                </a:solidFill>
                <a:latin typeface="Calibri" pitchFamily="34" charset="0"/>
              </a:rPr>
              <a:t>Amendment the </a:t>
            </a:r>
          </a:p>
          <a:p>
            <a:pPr algn="ctr" rtl="0"/>
            <a:r>
              <a:rPr lang="en-US" sz="800">
                <a:solidFill>
                  <a:schemeClr val="bg1"/>
                </a:solidFill>
                <a:latin typeface="Calibri" pitchFamily="34" charset="0"/>
              </a:rPr>
              <a:t>Request </a:t>
            </a:r>
            <a:endParaRPr lang="ar-EG" sz="8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1" name="Straight Arrow Connector 20"/>
          <p:cNvCxnSpPr>
            <a:stCxn id="8" idx="2"/>
            <a:endCxn id="15" idx="3"/>
          </p:cNvCxnSpPr>
          <p:nvPr/>
        </p:nvCxnSpPr>
        <p:spPr>
          <a:xfrm rot="16200000" flipH="1">
            <a:off x="4482307" y="2267743"/>
            <a:ext cx="285750" cy="36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7215188" y="2286000"/>
            <a:ext cx="1357312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Complain from the Decision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Snip Same Side Corner Rectangle 22"/>
          <p:cNvSpPr/>
          <p:nvPr/>
        </p:nvSpPr>
        <p:spPr>
          <a:xfrm>
            <a:off x="7286625" y="1500188"/>
            <a:ext cx="1285875" cy="500062"/>
          </a:xfrm>
          <a:prstGeom prst="snip2Same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 Examination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1" name="Straight Arrow Connector 30"/>
          <p:cNvCxnSpPr>
            <a:stCxn id="15" idx="0"/>
            <a:endCxn id="22" idx="1"/>
          </p:cNvCxnSpPr>
          <p:nvPr/>
        </p:nvCxnSpPr>
        <p:spPr>
          <a:xfrm>
            <a:off x="5357813" y="2678113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478463" y="2643188"/>
            <a:ext cx="1450975" cy="254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Refuse the Application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3" name="Snip Same Side Corner Rectangle 32"/>
          <p:cNvSpPr/>
          <p:nvPr/>
        </p:nvSpPr>
        <p:spPr>
          <a:xfrm>
            <a:off x="7286625" y="785813"/>
            <a:ext cx="1285875" cy="500062"/>
          </a:xfrm>
          <a:prstGeom prst="snip2Same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Committee of Appeals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Snip Same Side Corner Rectangle 33"/>
          <p:cNvSpPr/>
          <p:nvPr/>
        </p:nvSpPr>
        <p:spPr>
          <a:xfrm>
            <a:off x="7429500" y="3500438"/>
            <a:ext cx="928688" cy="500062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Ending the Request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36" name="Straight Arrow Connector 35"/>
          <p:cNvCxnSpPr>
            <a:stCxn id="22" idx="0"/>
            <a:endCxn id="23" idx="1"/>
          </p:cNvCxnSpPr>
          <p:nvPr/>
        </p:nvCxnSpPr>
        <p:spPr>
          <a:xfrm rot="5400000" flipH="1" flipV="1">
            <a:off x="7769226" y="2125662"/>
            <a:ext cx="285750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3" idx="3"/>
            <a:endCxn id="33" idx="1"/>
          </p:cNvCxnSpPr>
          <p:nvPr/>
        </p:nvCxnSpPr>
        <p:spPr>
          <a:xfrm rot="5400000" flipH="1" flipV="1">
            <a:off x="7823200" y="1392238"/>
            <a:ext cx="214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2" idx="2"/>
            <a:endCxn id="34" idx="3"/>
          </p:cNvCxnSpPr>
          <p:nvPr/>
        </p:nvCxnSpPr>
        <p:spPr>
          <a:xfrm rot="5400000">
            <a:off x="7678738" y="3286125"/>
            <a:ext cx="43021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Snip Same Side Corner Rectangle 40"/>
          <p:cNvSpPr/>
          <p:nvPr/>
        </p:nvSpPr>
        <p:spPr>
          <a:xfrm>
            <a:off x="7358082" y="4357694"/>
            <a:ext cx="1143008" cy="571504"/>
          </a:xfrm>
          <a:prstGeom prst="snip2SameRect">
            <a:avLst>
              <a:gd name="adj1" fmla="val 16667"/>
              <a:gd name="adj2" fmla="val 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Published in EGPO Gazette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3" name="Straight Arrow Connector 42"/>
          <p:cNvCxnSpPr>
            <a:stCxn id="34" idx="1"/>
            <a:endCxn id="0" idx="3"/>
          </p:cNvCxnSpPr>
          <p:nvPr/>
        </p:nvCxnSpPr>
        <p:spPr>
          <a:xfrm rot="16200000" flipH="1">
            <a:off x="7733507" y="4161631"/>
            <a:ext cx="357188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8001000" y="2000250"/>
            <a:ext cx="577850" cy="254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Appeal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72438" y="3071813"/>
            <a:ext cx="627062" cy="41592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Did not 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Appeal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929063" y="3500438"/>
            <a:ext cx="1500187" cy="28575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Legal Examination 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cxnSp>
        <p:nvCxnSpPr>
          <p:cNvPr id="49" name="Straight Arrow Connector 48"/>
          <p:cNvCxnSpPr>
            <a:stCxn id="15" idx="1"/>
            <a:endCxn id="47" idx="0"/>
          </p:cNvCxnSpPr>
          <p:nvPr/>
        </p:nvCxnSpPr>
        <p:spPr>
          <a:xfrm rot="16200000" flipH="1">
            <a:off x="4375151" y="3197225"/>
            <a:ext cx="571500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714875" y="2941638"/>
            <a:ext cx="1041400" cy="41592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Acceptance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Application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3500438" y="4214813"/>
            <a:ext cx="2286000" cy="857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Publish the Acceptance in the Official Newspaper &amp; 60 Days limit to Objection &amp; 90 Days according to article 17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4" name="Straight Arrow Connector 53"/>
          <p:cNvCxnSpPr>
            <a:stCxn id="47" idx="2"/>
            <a:endCxn id="52" idx="0"/>
          </p:cNvCxnSpPr>
          <p:nvPr/>
        </p:nvCxnSpPr>
        <p:spPr>
          <a:xfrm rot="5400000">
            <a:off x="4447381" y="3982245"/>
            <a:ext cx="428625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Snip Same Side Corner Rectangle 54"/>
          <p:cNvSpPr/>
          <p:nvPr/>
        </p:nvSpPr>
        <p:spPr>
          <a:xfrm>
            <a:off x="4214813" y="5929313"/>
            <a:ext cx="1000125" cy="642937"/>
          </a:xfrm>
          <a:prstGeom prst="snip2Same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Objection to accept the Application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Snip Same Side Corner Rectangle 55"/>
          <p:cNvSpPr/>
          <p:nvPr/>
        </p:nvSpPr>
        <p:spPr>
          <a:xfrm>
            <a:off x="2857500" y="6143625"/>
            <a:ext cx="1000125" cy="500063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 Examination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Snip Same Side Corner Rectangle 56"/>
          <p:cNvSpPr/>
          <p:nvPr/>
        </p:nvSpPr>
        <p:spPr>
          <a:xfrm>
            <a:off x="1500188" y="6143625"/>
            <a:ext cx="1000125" cy="428625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 Examination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9" name="Straight Arrow Connector 58"/>
          <p:cNvCxnSpPr>
            <a:stCxn id="55" idx="2"/>
            <a:endCxn id="56" idx="0"/>
          </p:cNvCxnSpPr>
          <p:nvPr/>
        </p:nvCxnSpPr>
        <p:spPr>
          <a:xfrm rot="10800000" flipV="1">
            <a:off x="3857625" y="6251575"/>
            <a:ext cx="357188" cy="142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>
          <a:xfrm rot="10800000">
            <a:off x="2500313" y="6357938"/>
            <a:ext cx="357187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2" idx="2"/>
            <a:endCxn id="55" idx="3"/>
          </p:cNvCxnSpPr>
          <p:nvPr/>
        </p:nvCxnSpPr>
        <p:spPr>
          <a:xfrm rot="16200000" flipH="1">
            <a:off x="4250532" y="5464969"/>
            <a:ext cx="857250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35" name="TextBox 36"/>
          <p:cNvSpPr txBox="1">
            <a:spLocks noChangeArrowheads="1"/>
          </p:cNvSpPr>
          <p:nvPr/>
        </p:nvSpPr>
        <p:spPr bwMode="auto">
          <a:xfrm>
            <a:off x="2286000" y="5929313"/>
            <a:ext cx="7032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Time Limit </a:t>
            </a:r>
            <a:endParaRPr lang="ar-EG" sz="9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1" name="Snip Same Side Corner Rectangle 70"/>
          <p:cNvSpPr/>
          <p:nvPr/>
        </p:nvSpPr>
        <p:spPr>
          <a:xfrm>
            <a:off x="285750" y="6143625"/>
            <a:ext cx="1000125" cy="428625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Objection 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7" name="TextBox 71"/>
          <p:cNvSpPr txBox="1">
            <a:spLocks noChangeArrowheads="1"/>
          </p:cNvSpPr>
          <p:nvPr/>
        </p:nvSpPr>
        <p:spPr bwMode="auto">
          <a:xfrm>
            <a:off x="3643313" y="5929313"/>
            <a:ext cx="66833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Objection </a:t>
            </a:r>
            <a:endParaRPr lang="ar-EG" sz="9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3" name="Snip Same Side Corner Rectangle 72"/>
          <p:cNvSpPr/>
          <p:nvPr/>
        </p:nvSpPr>
        <p:spPr>
          <a:xfrm>
            <a:off x="357188" y="5357813"/>
            <a:ext cx="928687" cy="500062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Refuse the Application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4" name="Snip Same Side Corner Rectangle 73"/>
          <p:cNvSpPr/>
          <p:nvPr/>
        </p:nvSpPr>
        <p:spPr>
          <a:xfrm>
            <a:off x="285750" y="4572000"/>
            <a:ext cx="1143000" cy="500063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Appeal from the Decision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8" name="Straight Arrow Connector 77"/>
          <p:cNvCxnSpPr>
            <a:stCxn id="57" idx="2"/>
            <a:endCxn id="71" idx="0"/>
          </p:cNvCxnSpPr>
          <p:nvPr/>
        </p:nvCxnSpPr>
        <p:spPr>
          <a:xfrm rot="10800000">
            <a:off x="1285875" y="6357938"/>
            <a:ext cx="214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71" idx="3"/>
            <a:endCxn id="73" idx="1"/>
          </p:cNvCxnSpPr>
          <p:nvPr/>
        </p:nvCxnSpPr>
        <p:spPr>
          <a:xfrm rot="5400000" flipH="1" flipV="1">
            <a:off x="660401" y="5983287"/>
            <a:ext cx="285750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73" idx="3"/>
            <a:endCxn id="74" idx="1"/>
          </p:cNvCxnSpPr>
          <p:nvPr/>
        </p:nvCxnSpPr>
        <p:spPr>
          <a:xfrm rot="5400000" flipH="1" flipV="1">
            <a:off x="696119" y="5196682"/>
            <a:ext cx="285750" cy="3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Snip Same Side Corner Rectangle 84"/>
          <p:cNvSpPr/>
          <p:nvPr/>
        </p:nvSpPr>
        <p:spPr>
          <a:xfrm>
            <a:off x="428625" y="3857625"/>
            <a:ext cx="928688" cy="500063"/>
          </a:xfrm>
          <a:prstGeom prst="snip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Ending the Application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1714500" y="4714875"/>
            <a:ext cx="1571625" cy="35718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Legal  &amp; Technical Examination 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1785938" y="4143375"/>
            <a:ext cx="1428750" cy="35718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Committee of Appeals</a:t>
            </a:r>
            <a:endParaRPr lang="ar-EG" sz="105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9" name="Snip Same Side Corner Rectangle 88"/>
          <p:cNvSpPr/>
          <p:nvPr/>
        </p:nvSpPr>
        <p:spPr>
          <a:xfrm>
            <a:off x="1928813" y="3357563"/>
            <a:ext cx="1143000" cy="500062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the Appeal</a:t>
            </a:r>
            <a:endParaRPr lang="ar-EG" sz="10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1" name="Straight Arrow Connector 90"/>
          <p:cNvCxnSpPr>
            <a:stCxn id="74" idx="0"/>
            <a:endCxn id="86" idx="1"/>
          </p:cNvCxnSpPr>
          <p:nvPr/>
        </p:nvCxnSpPr>
        <p:spPr>
          <a:xfrm>
            <a:off x="1428750" y="4822825"/>
            <a:ext cx="285750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86" idx="0"/>
            <a:endCxn id="88" idx="2"/>
          </p:cNvCxnSpPr>
          <p:nvPr/>
        </p:nvCxnSpPr>
        <p:spPr>
          <a:xfrm rot="5400000" flipH="1" flipV="1">
            <a:off x="2392362" y="4608513"/>
            <a:ext cx="214313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88" idx="0"/>
            <a:endCxn id="89" idx="1"/>
          </p:cNvCxnSpPr>
          <p:nvPr/>
        </p:nvCxnSpPr>
        <p:spPr>
          <a:xfrm rot="5400000" flipH="1" flipV="1">
            <a:off x="2356644" y="4001294"/>
            <a:ext cx="28575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74" idx="3"/>
            <a:endCxn id="85" idx="1"/>
          </p:cNvCxnSpPr>
          <p:nvPr/>
        </p:nvCxnSpPr>
        <p:spPr>
          <a:xfrm rot="5400000" flipH="1" flipV="1">
            <a:off x="767557" y="4447381"/>
            <a:ext cx="214312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hape 100"/>
          <p:cNvCxnSpPr>
            <a:stCxn id="89" idx="2"/>
            <a:endCxn id="85" idx="3"/>
          </p:cNvCxnSpPr>
          <p:nvPr/>
        </p:nvCxnSpPr>
        <p:spPr>
          <a:xfrm rot="10800000" flipV="1">
            <a:off x="892175" y="3608388"/>
            <a:ext cx="1036638" cy="24923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52" name="TextBox 101"/>
          <p:cNvSpPr txBox="1">
            <a:spLocks noChangeArrowheads="1"/>
          </p:cNvSpPr>
          <p:nvPr/>
        </p:nvSpPr>
        <p:spPr bwMode="auto">
          <a:xfrm>
            <a:off x="887413" y="3627438"/>
            <a:ext cx="10414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Calibri" pitchFamily="34" charset="0"/>
              </a:rPr>
              <a:t>Refuse the Appeal</a:t>
            </a:r>
            <a:endParaRPr lang="ar-EG" sz="9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15" name="Straight Arrow Connector 114"/>
          <p:cNvCxnSpPr>
            <a:stCxn id="55" idx="1"/>
          </p:cNvCxnSpPr>
          <p:nvPr/>
        </p:nvCxnSpPr>
        <p:spPr>
          <a:xfrm rot="5400000">
            <a:off x="4537075" y="6751638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4929188" y="6572250"/>
            <a:ext cx="950912" cy="254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No Objection </a:t>
            </a:r>
            <a:endParaRPr lang="ar-EG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119" name="Straight Connector 118"/>
          <p:cNvCxnSpPr>
            <a:stCxn id="89" idx="3"/>
          </p:cNvCxnSpPr>
          <p:nvPr/>
        </p:nvCxnSpPr>
        <p:spPr>
          <a:xfrm rot="5400000" flipH="1" flipV="1">
            <a:off x="2356644" y="3213894"/>
            <a:ext cx="2857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rot="10800000">
            <a:off x="142875" y="3071813"/>
            <a:ext cx="235743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rot="5400000">
            <a:off x="-1680368" y="4893469"/>
            <a:ext cx="3644900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142875" y="6715125"/>
            <a:ext cx="4572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stCxn id="73" idx="2"/>
          </p:cNvCxnSpPr>
          <p:nvPr/>
        </p:nvCxnSpPr>
        <p:spPr>
          <a:xfrm rot="10800000">
            <a:off x="142875" y="5572125"/>
            <a:ext cx="214313" cy="36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0" y="71414"/>
            <a:ext cx="9215793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The Work flow of the Patent Application at EGPO </a:t>
            </a:r>
            <a:endParaRPr lang="ar-EG" sz="3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714744" y="928670"/>
            <a:ext cx="185738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Submitting the Publications </a:t>
            </a:r>
            <a:endParaRPr lang="ar-EG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14744" y="1643050"/>
            <a:ext cx="1857388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Receiving the publications in its final status</a:t>
            </a:r>
            <a:endParaRPr lang="ar-EG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14744" y="3214686"/>
            <a:ext cx="185738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the publications in its final status </a:t>
            </a:r>
            <a:endParaRPr lang="ar-EG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929063" y="2571750"/>
            <a:ext cx="1571625" cy="428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Technical Examination </a:t>
            </a:r>
            <a:endParaRPr lang="ar-EG" sz="120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28992" y="4143380"/>
            <a:ext cx="2643206" cy="250033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-Granting of a patent and giving Patent No.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-Give a certificate to the owner of the patent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-Publish in the EGPO Official Gazette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-Register in the Patent Record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-Entering the Data on the Databases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-Scan the Patent and Join it to the Database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-Make WIPO ST.36</a:t>
            </a:r>
            <a:endParaRPr lang="ar-EG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>
            <a:stCxn id="0" idx="2"/>
            <a:endCxn id="0" idx="0"/>
          </p:cNvCxnSpPr>
          <p:nvPr/>
        </p:nvCxnSpPr>
        <p:spPr>
          <a:xfrm rot="5400000">
            <a:off x="4537075" y="1535113"/>
            <a:ext cx="214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7" idx="0"/>
          </p:cNvCxnSpPr>
          <p:nvPr/>
        </p:nvCxnSpPr>
        <p:spPr>
          <a:xfrm rot="16200000" flipH="1">
            <a:off x="4536282" y="2393156"/>
            <a:ext cx="285750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2"/>
            <a:endCxn id="0" idx="0"/>
          </p:cNvCxnSpPr>
          <p:nvPr/>
        </p:nvCxnSpPr>
        <p:spPr>
          <a:xfrm rot="5400000">
            <a:off x="4572000" y="3071813"/>
            <a:ext cx="214313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0" idx="2"/>
            <a:endCxn id="0" idx="0"/>
          </p:cNvCxnSpPr>
          <p:nvPr/>
        </p:nvCxnSpPr>
        <p:spPr>
          <a:xfrm rot="16200000" flipH="1">
            <a:off x="4483100" y="3875088"/>
            <a:ext cx="428625" cy="107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42844" y="785794"/>
            <a:ext cx="1571636" cy="1071570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Forth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cs typeface="+mj-cs"/>
              </a:rPr>
              <a:t>Phase</a:t>
            </a:r>
            <a:r>
              <a:rPr lang="en-US" sz="3200" b="1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ar-EG" sz="320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71414"/>
            <a:ext cx="9215793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The Work flow of the Patent Application at EGPO </a:t>
            </a:r>
            <a:endParaRPr lang="ar-EG" sz="3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678</Words>
  <Application>Microsoft Office PowerPoint</Application>
  <PresentationFormat>On-screen Show (4:3)</PresentationFormat>
  <Paragraphs>124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EGYPO Organisational structure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EGYPO Organisational structure</dc:title>
  <dc:creator>Ioannis Kikkis</dc:creator>
  <cp:lastModifiedBy>PEREZ CAMARAS Concepcion (EEAS-CAIRO)</cp:lastModifiedBy>
  <cp:revision>1</cp:revision>
  <dcterms:created xsi:type="dcterms:W3CDTF">2015-02-04T07:45:44Z</dcterms:created>
  <dcterms:modified xsi:type="dcterms:W3CDTF">2019-02-21T12:37:20Z</dcterms:modified>
</cp:coreProperties>
</file>