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6"/>
    <p:sldMasterId id="2147483660" r:id="rId7"/>
  </p:sldMasterIdLst>
  <p:notesMasterIdLst>
    <p:notesMasterId r:id="rId16"/>
  </p:notesMasterIdLst>
  <p:sldIdLst>
    <p:sldId id="736" r:id="rId8"/>
    <p:sldId id="838" r:id="rId9"/>
    <p:sldId id="844" r:id="rId10"/>
    <p:sldId id="845" r:id="rId11"/>
    <p:sldId id="846" r:id="rId12"/>
    <p:sldId id="848" r:id="rId13"/>
    <p:sldId id="847" r:id="rId14"/>
    <p:sldId id="843" r:id="rId15"/>
  </p:sldIdLst>
  <p:sldSz cx="12192000" cy="6858000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MR" initials="JK" lastIdx="2" clrIdx="0">
    <p:extLst>
      <p:ext uri="{19B8F6BF-5375-455C-9EA6-DF929625EA0E}">
        <p15:presenceInfo xmlns:p15="http://schemas.microsoft.com/office/powerpoint/2012/main" userId="ARiMR" providerId="None"/>
      </p:ext>
    </p:extLst>
  </p:cmAuthor>
  <p:cmAuthor id="2" name="Ewa Wieteska" initials="EW" lastIdx="3" clrIdx="1">
    <p:extLst>
      <p:ext uri="{19B8F6BF-5375-455C-9EA6-DF929625EA0E}">
        <p15:presenceInfo xmlns:p15="http://schemas.microsoft.com/office/powerpoint/2012/main" userId="Ewa Wiete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C98"/>
    <a:srgbClr val="285796"/>
    <a:srgbClr val="990033"/>
    <a:srgbClr val="FFF9E7"/>
    <a:srgbClr val="EDF1F9"/>
    <a:srgbClr val="2F5496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676" autoAdjust="0"/>
  </p:normalViewPr>
  <p:slideViewPr>
    <p:cSldViewPr snapToGrid="0">
      <p:cViewPr varScale="1">
        <p:scale>
          <a:sx n="78" d="100"/>
          <a:sy n="78" d="100"/>
        </p:scale>
        <p:origin x="83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40049-FF7F-4010-8F12-A1679A445854}" type="datetimeFigureOut">
              <a:rPr lang="pl-PL" smtClean="0"/>
              <a:t>11.12.2024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3476C-B0A0-4D11-B666-9AA7D641B1C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453578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476C-B0A0-4D11-B666-9AA7D641B1C4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4069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476C-B0A0-4D11-B666-9AA7D641B1C4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72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476C-B0A0-4D11-B666-9AA7D641B1C4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2824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476C-B0A0-4D11-B666-9AA7D641B1C4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49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476C-B0A0-4D11-B666-9AA7D641B1C4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2176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476C-B0A0-4D11-B666-9AA7D641B1C4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6912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476C-B0A0-4D11-B666-9AA7D641B1C4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075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476C-B0A0-4D11-B666-9AA7D641B1C4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678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142FEB-DFDC-4C40-9F98-567D437E9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A8228BE-C90B-430E-97CB-802F42AD7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7CEE81-8D46-466A-B428-055F3F579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E299D04-CAD7-4E73-9E84-55C2886BF64B}" type="datetime1">
              <a:rPr lang="pl-PL" smtClean="0"/>
              <a:t>11.12.2024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D5F63B-6C7F-4E77-8C1B-9DB084E1B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1272" y="6538912"/>
            <a:ext cx="41148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ED123A-9C52-42BD-8D7C-0788F2CF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9CB4AE-EFC2-4F6A-AEB4-53B611DCA81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8AFFA19-5BE0-AF07-9E51-28AAA3F8C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61384"/>
            <a:ext cx="10299234" cy="8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6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3DC7AF2-C053-41E1-8EDB-1CBA38E919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1ED7BA-D75B-49F9-BBDE-EC4322344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736F33-CC5D-4E08-B0D6-D645D3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B3C3-451C-4624-A059-5194B8D627A2}" type="datetime1">
              <a:rPr lang="pl-PL" smtClean="0"/>
              <a:t>11.12.2024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A05645-6D1E-4A83-9862-EE0407E9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F9F60DB-5A05-41C7-8197-91EFDD2C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4AE-EFC2-4F6A-AEB4-53B611DCA81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819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E828D3-0E6C-C06C-B4B1-0ECFF255F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13239E9-E25B-35AF-61E0-9C502573C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AB6F43-2ADC-EBBC-078F-336D0B9A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3CEE-CA61-48DD-81E2-E1E6DA19D5DF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6A1EEC-AA56-A39B-0F3F-E25804D03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F500CA-0342-FA59-DC03-75D50D3B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23CE-A4EF-42D2-9D05-CBD7DBBC20E0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4A40D72-2A8F-E020-166D-50CB51B47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382" y="419227"/>
            <a:ext cx="10299234" cy="8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1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1DB51B-A555-D1A7-54E6-4FE87395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84FEE7-3F94-7C87-54C0-BC73565B2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D3889A-8DD3-B4A3-A65D-BAC0F9131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3CEE-CA61-48DD-81E2-E1E6DA19D5DF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3E3AFB-F393-7F01-4C32-6E462F82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D827961-C5BB-907D-DD76-FBB0B074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23CE-A4EF-42D2-9D05-CBD7DBBC2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455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6D1ACD-A65B-44AB-067D-9C52E110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CCD2B2-CE8D-A7BA-191C-E5BF86E8E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E824E8-1F73-E3BD-DC72-32274A7F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3CEE-CA61-48DD-81E2-E1E6DA19D5DF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E2257B-CC0E-8923-B703-AA7B1C70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79335D-81DE-0576-E82C-5DD83301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23CE-A4EF-42D2-9D05-CBD7DBBC2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728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617270-039A-7545-5A79-E787F16D7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5208B3-3C82-6823-DEF7-6724F5C75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8834C31-8562-9C5E-9736-42119BC5D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892845D-EEB0-6752-7488-33617971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3CEE-CA61-48DD-81E2-E1E6DA19D5DF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04359A-4C23-331F-F912-C38A2194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2ED6A79-02E5-D2AE-A2C2-6EDD2C3D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23CE-A4EF-42D2-9D05-CBD7DBBC2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36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E8F31B-703E-CB7E-6469-22893AA0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8E3339-D927-B500-E2A5-45895D77D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288AB8-4E54-5AB9-6C3E-7607269DA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6745877-3EE7-511A-8A35-2505D3EF3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D1A2FA6-442D-6929-4338-943944926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F06B407-43CC-D688-8463-766B6C9C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3CEE-CA61-48DD-81E2-E1E6DA19D5DF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5D595B0-8BD2-EDB4-3266-5A776716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E0EC1E5-1055-7E91-487F-01735357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23CE-A4EF-42D2-9D05-CBD7DBBC2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5270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B3BC27-3F4A-7A63-FF0E-0D6FAF0DA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5B5F4B7-D521-F7DD-3AC4-8EC5FFFAE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3CEE-CA61-48DD-81E2-E1E6DA19D5DF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453CC0E-D1D3-2407-72D6-BB9F2C33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BA90A6F-388A-9FD4-7E1C-75A4EDD5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23CE-A4EF-42D2-9D05-CBD7DBBC2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602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F7BBE9B-F0C3-AAEC-712A-E9D115BA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3CEE-CA61-48DD-81E2-E1E6DA19D5DF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B745701-81A3-213D-C753-62122674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436A7B-82AF-714E-E11A-2E5398DC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23CE-A4EF-42D2-9D05-CBD7DBBC20E0}" type="slidenum">
              <a:rPr lang="pl-PL" smtClean="0"/>
              <a:t>‹#›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77EF907-0376-B19C-57DB-06265FD48F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382" y="419227"/>
            <a:ext cx="10299234" cy="8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0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0DF7C1-E9D2-C56A-509A-1D5445D63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AA0DAF-7DA9-AF59-98D2-28CDE1CB7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3171D40-774F-8C01-BF3A-5DEAC188C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81F73F8-7EAD-5497-BFDD-37C4E95A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3CEE-CA61-48DD-81E2-E1E6DA19D5DF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699129E-DAA3-CBDF-32A2-D6D972E7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F5F7C54-52E1-100F-F312-93F35975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23CE-A4EF-42D2-9D05-CBD7DBBC2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9605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499563-A0B1-003F-1FB3-0979B2863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CE2325D-CD26-1FD9-4DE0-8C986586F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D83E936-20D0-D303-B87E-DFC61A097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872E453-128D-B6AF-FB71-6CDD6553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3CEE-CA61-48DD-81E2-E1E6DA19D5DF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E94A67-C6E4-27F1-7E1B-677B1BF8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37751C-908B-D93C-A955-AA840EFB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23CE-A4EF-42D2-9D05-CBD7DBBC2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009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71D6C5-8BBB-4635-B31C-7494A7F8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5BCC69-D6A1-445E-9C68-959B0E449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34" y="1847850"/>
            <a:ext cx="10515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9DBEAC-653B-47B1-958E-7CA2AB528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7BBCE67-2638-45B9-B797-C6297DDE4B26}" type="datetime1">
              <a:rPr lang="pl-PL" smtClean="0"/>
              <a:t>11.12.2024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15F5970-D677-4C10-B034-9372692EA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7220" y="6492875"/>
            <a:ext cx="41148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B53245-BE30-40C2-B5A2-D48E2781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9CB4AE-EFC2-4F6A-AEB4-53B611DCA81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1364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3D414-A987-A2CF-9DAD-E4F60CAC0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C16C829-3F82-D9FD-B401-81974BBC9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BFAE7C-258B-1BDF-98B9-FC7752A74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3CEE-CA61-48DD-81E2-E1E6DA19D5DF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85712F-1B5E-5B16-6748-86B4D844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7E6335-9438-CEB6-C865-2431B22C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23CE-A4EF-42D2-9D05-CBD7DBBC2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811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42A322A-313B-B819-CEB3-22AABA33F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04336D8-EBA4-8496-499B-4A433766A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CAC9C5-5227-0C65-1ED4-F89AEC46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3CEE-CA61-48DD-81E2-E1E6DA19D5DF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9C5372F-7F29-C1EF-BC36-ADED31390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636BCE-73AE-9B01-6864-B95F62B8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23CE-A4EF-42D2-9D05-CBD7DBBC2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915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F815614C-E219-4BB2-9A8F-685AA7FF4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80" y="2149573"/>
            <a:ext cx="9258945" cy="184765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F5A67C5-8105-4FD6-956F-3220B4BD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A78F0D-166A-451D-860B-60E2384B9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95F3C6-CDC7-4477-AAE0-10BB06BC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7CE7470-7B88-4BBC-85D5-5337AE248C28}" type="datetime1">
              <a:rPr lang="pl-PL" smtClean="0"/>
              <a:t>11.12.2024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921733-4BED-4D5B-B7C7-1B18C9DA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6078"/>
            <a:ext cx="41148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665438-38F0-4024-8887-73A6DD24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9CB4AE-EFC2-4F6A-AEB4-53B611DCA81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759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9529FC-A7A3-4E08-A8EF-B51D4F7B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DED4F7-EE6E-4299-9E26-D61BFD70F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412F7C2-857E-4D77-A170-E298B769A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89294"/>
            <a:ext cx="5157787" cy="3684588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15DCD76-6117-4100-99C1-26DE8E9D9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7A059F-3FE8-4294-A5C2-38EF90F08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E982381-E1CD-4EB9-89F3-06F72162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A1C50DA-E730-406C-868D-34C03AE8C93C}" type="datetime1">
              <a:rPr lang="pl-PL" smtClean="0"/>
              <a:t>11.12.2024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5BC60E5-FCDC-476E-B9E2-A6C3CCE9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92875"/>
            <a:ext cx="41148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E9AED82-BFE8-4DEE-839A-17834A13C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2188" y="6356349"/>
            <a:ext cx="27432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9CB4AE-EFC2-4F6A-AEB4-53B611DCA81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757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769E5F1-FDC0-4392-AB83-519CB889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89609F0-6F3A-46E9-B6DE-F4BA4EC10A58}" type="datetime1">
              <a:rPr lang="pl-PL" smtClean="0"/>
              <a:t>11.12.2024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8AD8A2E-0396-4DB0-99E5-1810B7BC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81545FA-D74D-47B3-AADF-63FDF421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9CB4AE-EFC2-4F6A-AEB4-53B611DCA81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813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CB38651-8E19-4155-BB63-077FEEA3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330252-80F3-4B14-B20E-797CEB17BEDF}" type="datetime1">
              <a:rPr lang="pl-PL" smtClean="0"/>
              <a:t>11.12.2024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E4F5A4F-C031-4D83-91C1-A4F4D2A1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233B99-A056-46BD-9B3F-7C806A33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9CB4AE-EFC2-4F6A-AEB4-53B611DCA81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757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0A2D45-33FF-4D74-A0CE-0328C5BF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85D854-FC04-4509-8715-40C835CA9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2540DA-ED95-4DDD-84EB-544622ABC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465D117-0DC3-4FE7-8446-DE7DE034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E6FD47C-7E92-4809-890A-4232B6D48533}" type="datetime1">
              <a:rPr lang="pl-PL" smtClean="0"/>
              <a:t>11.12.2024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506110-FDC2-4DF0-9339-76577807F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5428" y="6484366"/>
            <a:ext cx="41148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9F4D2BF-094C-4742-9153-AC9480D4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9CB4AE-EFC2-4F6A-AEB4-53B611DCA81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662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36C19F-5A56-42C9-95BD-3C9A557E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5439C41-E82E-4B7B-8762-FACDDE583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BD48C0C-9332-4797-92C2-DC2A911DF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7494705-9748-4851-8BBF-AD811D81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0AD9317-5C89-41F5-B3B6-B89FD29B7304}" type="datetime1">
              <a:rPr lang="pl-PL" smtClean="0"/>
              <a:t>11.12.2024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BA8E669-E31E-4197-A64C-9DF16DB1E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5C65CB-B3C4-43DA-9BCD-84E855FD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9CB4AE-EFC2-4F6A-AEB4-53B611DCA81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29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B1D3AA-4B97-4CBE-8892-E4BB9806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A21206B-CD98-47F3-AF76-943228D34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3C68C7-996B-4F98-89EC-AB7C6B97C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368AB1B-3361-4737-99EA-DA1F6B3C32DE}" type="datetime1">
              <a:rPr lang="pl-PL" smtClean="0"/>
              <a:t>11.12.2024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AFD049-6E77-427C-B6B0-52612DB5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244D04-CD6E-4121-A178-5BE7C318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9CB4AE-EFC2-4F6A-AEB4-53B611DCA81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894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C2EC75A-D3E5-4807-94D7-165A210B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65C773-0EDD-4194-9F96-7F46CD9B8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CC0BAAF-F9AC-4800-BC4E-7B11CCC61D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8CB7BCE-3062-4458-939F-3121AD640784}" type="datetime1">
              <a:rPr lang="pl-PL" smtClean="0"/>
              <a:t>11.12.2024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347D83-A657-4B50-9D33-0F6745AE2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840" y="64345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F51EC9-03DF-47AC-8DCC-70E84A1B5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9CB4AE-EFC2-4F6A-AEB4-53B611DCA817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85189D02-38C5-4C91-A68D-CC547F59481E}"/>
              </a:ext>
            </a:extLst>
          </p:cNvPr>
          <p:cNvGrpSpPr/>
          <p:nvPr userDrawn="1"/>
        </p:nvGrpSpPr>
        <p:grpSpPr>
          <a:xfrm>
            <a:off x="3432000" y="6399570"/>
            <a:ext cx="5328000" cy="417353"/>
            <a:chOff x="3432000" y="6348232"/>
            <a:chExt cx="5328000" cy="417353"/>
          </a:xfrm>
        </p:grpSpPr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919C5696-1B87-4878-B5E7-55B24056F2FE}"/>
                </a:ext>
              </a:extLst>
            </p:cNvPr>
            <p:cNvCxnSpPr/>
            <p:nvPr/>
          </p:nvCxnSpPr>
          <p:spPr>
            <a:xfrm>
              <a:off x="3432000" y="6348232"/>
              <a:ext cx="5328000" cy="0"/>
            </a:xfrm>
            <a:prstGeom prst="line">
              <a:avLst/>
            </a:prstGeom>
            <a:ln w="3175">
              <a:solidFill>
                <a:srgbClr val="0F4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A386ED71-4FFF-4BB6-B492-E6FBD12BE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262" y="6462308"/>
              <a:ext cx="1871476" cy="303277"/>
            </a:xfrm>
            <a:prstGeom prst="rect">
              <a:avLst/>
            </a:prstGeom>
          </p:spPr>
        </p:pic>
      </p:grpSp>
      <p:pic>
        <p:nvPicPr>
          <p:cNvPr id="10" name="Obraz 9">
            <a:extLst>
              <a:ext uri="{FF2B5EF4-FFF2-40B4-BE49-F238E27FC236}">
                <a16:creationId xmlns:a16="http://schemas.microsoft.com/office/drawing/2014/main" id="{1C4AABA8-69DF-4655-BB1E-3492BCBF8A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207" y="295087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9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AD94ED4-5CBB-2530-79E1-1205027B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739352F-C29C-4FDF-1916-6C5690ECD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DF4EBD-A4B4-EBB0-1780-102046A21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63CEE-CA61-48DD-81E2-E1E6DA19D5DF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754992-337B-8FCC-3310-0E0F85B6B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2D21AF-5E91-BEB4-0725-C45B95A5C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723CE-A4EF-42D2-9D05-CBD7DBBC2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139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4CB51D8-E2D7-4055-9BD9-9753580F8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984"/>
            <a:ext cx="6937247" cy="611032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E9A0AD8-A7EE-4858-872C-1432AA02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0F9CB4AE-EFC2-4F6A-AEB4-53B611DCA817}" type="slidenum">
              <a:rPr lang="en-US">
                <a:solidFill>
                  <a:srgbClr val="FFFFFF"/>
                </a:solidFill>
                <a:latin typeface="+mn-lt"/>
                <a:cs typeface="+mn-cs"/>
              </a:rPr>
              <a:pPr defTabSz="457200">
                <a:spcAft>
                  <a:spcPts val="600"/>
                </a:spcAft>
              </a:pPr>
              <a:t>1</a:t>
            </a:fld>
            <a:endParaRPr lang="en-US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894B191-6494-4045-8E8D-B84948ECEB25}"/>
              </a:ext>
            </a:extLst>
          </p:cNvPr>
          <p:cNvSpPr txBox="1"/>
          <p:nvPr/>
        </p:nvSpPr>
        <p:spPr>
          <a:xfrm>
            <a:off x="3535396" y="5983679"/>
            <a:ext cx="511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Warszawa, 12.12. 2024 r. </a:t>
            </a:r>
          </a:p>
        </p:txBody>
      </p:sp>
      <p:sp>
        <p:nvSpPr>
          <p:cNvPr id="9" name="Tytuł 5">
            <a:extLst>
              <a:ext uri="{FF2B5EF4-FFF2-40B4-BE49-F238E27FC236}">
                <a16:creationId xmlns:a16="http://schemas.microsoft.com/office/drawing/2014/main" id="{FF2CE793-6EB0-48F8-878B-9F54F3C0DD2A}"/>
              </a:ext>
            </a:extLst>
          </p:cNvPr>
          <p:cNvSpPr txBox="1">
            <a:spLocks/>
          </p:cNvSpPr>
          <p:nvPr/>
        </p:nvSpPr>
        <p:spPr>
          <a:xfrm>
            <a:off x="5452946" y="2160043"/>
            <a:ext cx="6589143" cy="2393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br>
              <a:rPr kumimoji="0" lang="en-GB" sz="4000" b="1" i="0" u="none" strike="noStrike" kern="1200" cap="small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</a:br>
            <a:br>
              <a:rPr kumimoji="0" lang="en-GB" sz="4000" b="1" i="0" u="none" strike="noStrike" kern="1200" cap="small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pl-PL" sz="4000" cap="small" dirty="0">
                <a:solidFill>
                  <a:srgbClr val="4472C4">
                    <a:lumMod val="75000"/>
                  </a:srgb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Agencja Restrukturyzacji </a:t>
            </a:r>
            <a:br>
              <a:rPr lang="pl-PL" sz="4000" cap="small" dirty="0">
                <a:solidFill>
                  <a:srgbClr val="4472C4">
                    <a:lumMod val="75000"/>
                  </a:srgb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pl-PL" sz="4000" cap="small" dirty="0">
                <a:solidFill>
                  <a:srgbClr val="4472C4">
                    <a:lumMod val="75000"/>
                  </a:srgb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i Modernizacji Rolnictwa </a:t>
            </a:r>
            <a:br>
              <a:rPr lang="pl-PL" sz="4000" cap="small" dirty="0">
                <a:solidFill>
                  <a:srgbClr val="4472C4">
                    <a:lumMod val="75000"/>
                  </a:srgb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pl-PL" sz="4000" cap="small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kumimoji="0" lang="pl-PL" sz="4000" b="1" i="0" u="none" strike="noStrike" kern="1200" cap="small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Twinning</a:t>
            </a:r>
            <a:br>
              <a:rPr kumimoji="0" lang="pl-PL" sz="4000" b="1" i="0" u="none" strike="noStrike" kern="1200" cap="small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pl-PL" sz="4000" b="1" i="0" u="none" strike="noStrike" kern="1200" cap="small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br>
              <a:rPr kumimoji="0" lang="en-GB" sz="4000" b="1" i="0" u="none" strike="noStrike" kern="1200" cap="small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</a:br>
            <a:endParaRPr kumimoji="0" lang="en-GB" sz="4000" b="1" i="0" u="none" strike="noStrike" kern="1200" cap="small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5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D835A-FEB3-4DAD-92CF-78B5EC27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86" y="199423"/>
            <a:ext cx="8003766" cy="74132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2400" b="1" kern="0" cap="small" dirty="0">
                <a:solidFill>
                  <a:srgbClr val="2F5496"/>
                </a:solidFill>
                <a:effectLst>
                  <a:glow>
                    <a:srgbClr val="000000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stA="0" endPos="0" fadeDir="0" sx="0" sy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Tworzenie konsorcjum i współpraca w konsorcjach. </a:t>
            </a:r>
            <a:br>
              <a:rPr lang="pl-PL" sz="2400" b="1" kern="0" cap="small" dirty="0">
                <a:solidFill>
                  <a:srgbClr val="2F5496"/>
                </a:solidFill>
                <a:effectLst>
                  <a:glow>
                    <a:srgbClr val="000000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stA="0" endPos="0" fadeDir="0" sx="0" sy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400" b="1" kern="0" cap="small" dirty="0">
                <a:solidFill>
                  <a:srgbClr val="2F5496"/>
                </a:solidFill>
                <a:effectLst>
                  <a:glow>
                    <a:srgbClr val="000000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stA="0" endPos="0" fadeDir="0" sx="0" sy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Jak zbudować dobre konsorcjum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C3CE7D-BAF8-4915-8656-B2E069E3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4AE-EFC2-4F6A-AEB4-53B611DCA817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F8C48387-2353-4ABB-9BE2-90B6BE03D7F8}"/>
              </a:ext>
            </a:extLst>
          </p:cNvPr>
          <p:cNvSpPr txBox="1">
            <a:spLocks/>
          </p:cNvSpPr>
          <p:nvPr/>
        </p:nvSpPr>
        <p:spPr>
          <a:xfrm>
            <a:off x="945663" y="1534948"/>
            <a:ext cx="9299550" cy="4515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b="1" u="sng" dirty="0">
                <a:solidFill>
                  <a:srgbClr val="323E4F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ARIMR w wygrywających konsorcjach z: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sz="2400" dirty="0">
                <a:solidFill>
                  <a:srgbClr val="323E4F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Hiszpanią dla Azerbejdżanu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sz="2400" dirty="0">
                <a:solidFill>
                  <a:srgbClr val="323E4F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Włochami dla Chorwacji i Azerbejdżanu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sz="2400" dirty="0">
                <a:solidFill>
                  <a:srgbClr val="323E4F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Litwą dla Azerbejdżanu, Mołdawii, Serbii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sz="2400" dirty="0">
                <a:solidFill>
                  <a:srgbClr val="323E4F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Austrią dla Mołdawii (2x)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  <a:ea typeface="Calibri" panose="020F0502020204030204" pitchFamily="34" charset="0"/>
              </a:rPr>
              <a:t>Czechami dla Mołdawii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  <a:ea typeface="Calibri" panose="020F0502020204030204" pitchFamily="34" charset="0"/>
              </a:rPr>
              <a:t>Francją dla Serbii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363538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pl-PL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C3CE7D-BAF8-4915-8656-B2E069E3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4AE-EFC2-4F6A-AEB4-53B611DCA817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BAE1374A-1A0A-F01A-5BD5-8FED21E964F7}"/>
              </a:ext>
            </a:extLst>
          </p:cNvPr>
          <p:cNvSpPr txBox="1">
            <a:spLocks/>
          </p:cNvSpPr>
          <p:nvPr/>
        </p:nvSpPr>
        <p:spPr>
          <a:xfrm>
            <a:off x="363486" y="199423"/>
            <a:ext cx="8003766" cy="741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pl-PL" sz="2400" b="1" kern="0" cap="small" dirty="0">
                <a:solidFill>
                  <a:srgbClr val="2F5496"/>
                </a:solidFill>
                <a:effectLst>
                  <a:glow>
                    <a:srgbClr val="000000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stA="0" endPos="0" fadeDir="0" sx="0" sy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Tworzenie konsorcjum i współpraca w konsorcjach. </a:t>
            </a:r>
          </a:p>
          <a:p>
            <a:pPr>
              <a:defRPr/>
            </a:pPr>
            <a:r>
              <a:rPr lang="pl-PL" sz="2400" b="1" kern="0" cap="small" dirty="0">
                <a:solidFill>
                  <a:srgbClr val="2F5496"/>
                </a:solidFill>
                <a:effectLst>
                  <a:glow>
                    <a:srgbClr val="000000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stA="0" endPos="0" fadeDir="0" sx="0" sy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Jak zbudować dobre konsorcjum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4A6B332-F8BE-6E8A-3E78-12FD1E874542}"/>
              </a:ext>
            </a:extLst>
          </p:cNvPr>
          <p:cNvSpPr txBox="1">
            <a:spLocks/>
          </p:cNvSpPr>
          <p:nvPr/>
        </p:nvSpPr>
        <p:spPr>
          <a:xfrm>
            <a:off x="916166" y="1643102"/>
            <a:ext cx="9299550" cy="3705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b="1" u="sng" dirty="0">
                <a:solidFill>
                  <a:srgbClr val="323E4F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konsorcjum w oparciu o: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</a:rPr>
              <a:t>- kontakty robocze między Agencjami, współpraca bieżąca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</a:rPr>
              <a:t>- podpisane porozumienia o współpracy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</a:rPr>
              <a:t>- oferty współpracy kierowane przez sieć NCP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</a:rPr>
              <a:t>- doświadczenie z zakończonych </a:t>
            </a:r>
            <a:r>
              <a:rPr lang="pl-PL" sz="2400" dirty="0" err="1">
                <a:solidFill>
                  <a:srgbClr val="323E4F"/>
                </a:solidFill>
                <a:latin typeface="Lato" panose="020F0502020204030203" pitchFamily="34" charset="0"/>
              </a:rPr>
              <a:t>twinningów</a:t>
            </a:r>
            <a:endParaRPr lang="pl-PL" sz="2400" dirty="0">
              <a:solidFill>
                <a:srgbClr val="323E4F"/>
              </a:solidFill>
              <a:latin typeface="Lato" panose="020F0502020204030203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</a:rPr>
              <a:t>- nieformalne kontakty (przyjaźnie/animozje)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pl-PL" sz="1800" dirty="0">
              <a:solidFill>
                <a:srgbClr val="323E4F"/>
              </a:solidFill>
              <a:latin typeface="Lato" panose="020F0502020204030203" pitchFamily="34" charset="0"/>
            </a:endParaRPr>
          </a:p>
          <a:p>
            <a:pPr marL="360000" lvl="1" indent="-363538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pl-PL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2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C3CE7D-BAF8-4915-8656-B2E069E3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4AE-EFC2-4F6A-AEB4-53B611DCA817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4CAB10AF-CF4B-5166-12E4-8373AAF9E510}"/>
              </a:ext>
            </a:extLst>
          </p:cNvPr>
          <p:cNvSpPr txBox="1">
            <a:spLocks/>
          </p:cNvSpPr>
          <p:nvPr/>
        </p:nvSpPr>
        <p:spPr>
          <a:xfrm>
            <a:off x="363486" y="199423"/>
            <a:ext cx="8003766" cy="741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pl-PL" sz="2400" b="1" kern="0" cap="small" dirty="0">
                <a:solidFill>
                  <a:srgbClr val="2F5496"/>
                </a:solidFill>
                <a:effectLst>
                  <a:glow>
                    <a:srgbClr val="000000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stA="0" endPos="0" fadeDir="0" sx="0" sy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Tworzenie konsorcjum i współpraca w konsorcjach. </a:t>
            </a:r>
          </a:p>
          <a:p>
            <a:pPr>
              <a:defRPr/>
            </a:pPr>
            <a:r>
              <a:rPr lang="pl-PL" sz="2400" b="1" kern="0" cap="small" dirty="0">
                <a:solidFill>
                  <a:srgbClr val="2F5496"/>
                </a:solidFill>
                <a:effectLst>
                  <a:glow>
                    <a:srgbClr val="000000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stA="0" endPos="0" fadeDir="0" sx="0" sy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Jak zbudować dobre konsorcjum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CBB2BC16-B115-E833-B98B-DD71381CEEE5}"/>
              </a:ext>
            </a:extLst>
          </p:cNvPr>
          <p:cNvSpPr txBox="1">
            <a:spLocks/>
          </p:cNvSpPr>
          <p:nvPr/>
        </p:nvSpPr>
        <p:spPr>
          <a:xfrm>
            <a:off x="758850" y="1947902"/>
            <a:ext cx="9299550" cy="3705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</a:rPr>
              <a:t>„gry i zabawy” przyszłych/niedoszłych partnerów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</a:rPr>
              <a:t>oficjalne prośby na papierze celem potwierdzenia uczestnictwa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</a:rPr>
              <a:t>zaangażowanie placówki dyplomatycznej RP w kraju potencjalnego beneficjenta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</a:rPr>
              <a:t>„wykorzystywanie” NCP ;)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pl-PL" sz="1800" dirty="0">
              <a:solidFill>
                <a:srgbClr val="323E4F"/>
              </a:solidFill>
              <a:latin typeface="Lato" panose="020F0502020204030203" pitchFamily="34" charset="0"/>
            </a:endParaRPr>
          </a:p>
          <a:p>
            <a:pPr marL="360000" lvl="1" indent="-363538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pl-PL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9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C3CE7D-BAF8-4915-8656-B2E069E3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4AE-EFC2-4F6A-AEB4-53B611DCA817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5BE3B791-7A2D-6330-4D40-2B79D4F02170}"/>
              </a:ext>
            </a:extLst>
          </p:cNvPr>
          <p:cNvSpPr txBox="1">
            <a:spLocks/>
          </p:cNvSpPr>
          <p:nvPr/>
        </p:nvSpPr>
        <p:spPr>
          <a:xfrm>
            <a:off x="363486" y="199423"/>
            <a:ext cx="8003766" cy="741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pl-PL" sz="2400" b="1" kern="0" cap="small" dirty="0">
                <a:solidFill>
                  <a:srgbClr val="2F5496"/>
                </a:solidFill>
                <a:effectLst>
                  <a:glow>
                    <a:srgbClr val="000000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stA="0" endPos="0" fadeDir="0" sx="0" sy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Tworzenie konsorcjum i współpraca w konsorcjach. </a:t>
            </a:r>
          </a:p>
          <a:p>
            <a:pPr>
              <a:defRPr/>
            </a:pPr>
            <a:r>
              <a:rPr lang="pl-PL" sz="2400" b="1" kern="0" cap="small" dirty="0">
                <a:solidFill>
                  <a:srgbClr val="2F5496"/>
                </a:solidFill>
                <a:effectLst>
                  <a:glow>
                    <a:srgbClr val="000000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stA="0" endPos="0" fadeDir="0" sx="0" sy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Jak zbudować dobre konsorcjum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B020EB6-FA8D-CF8B-2878-A60D72E7E211}"/>
              </a:ext>
            </a:extLst>
          </p:cNvPr>
          <p:cNvSpPr txBox="1"/>
          <p:nvPr/>
        </p:nvSpPr>
        <p:spPr>
          <a:xfrm>
            <a:off x="766916" y="2109995"/>
            <a:ext cx="9832258" cy="3235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negocjacje podziału zadań i rozdysponowania WD – techniki negocjacyjne (partnerstwo lub jego brak)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podpisanie porozumienia konsorcjum – domniemanie skuteczności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współpraca w konsorcjach – bierz swojego RTA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delegowanie zadań na młodszych kierowników – raportowanie finansowe, dokumenty, wizyty studyjne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323E4F"/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1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C3CE7D-BAF8-4915-8656-B2E069E3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4AE-EFC2-4F6A-AEB4-53B611DCA817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5BE3B791-7A2D-6330-4D40-2B79D4F02170}"/>
              </a:ext>
            </a:extLst>
          </p:cNvPr>
          <p:cNvSpPr txBox="1">
            <a:spLocks/>
          </p:cNvSpPr>
          <p:nvPr/>
        </p:nvSpPr>
        <p:spPr>
          <a:xfrm>
            <a:off x="363486" y="199423"/>
            <a:ext cx="8003766" cy="741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pl-PL" sz="2400" b="1" kern="0" cap="small" dirty="0">
                <a:solidFill>
                  <a:srgbClr val="2F5496"/>
                </a:solidFill>
                <a:effectLst>
                  <a:glow>
                    <a:srgbClr val="000000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stA="0" endPos="0" fadeDir="0" sx="0" sy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Organizacja zarządzania projektami </a:t>
            </a:r>
            <a:r>
              <a:rPr lang="pl-PL" sz="2400" b="1" kern="0" cap="small" dirty="0" err="1">
                <a:solidFill>
                  <a:srgbClr val="2F5496"/>
                </a:solidFill>
                <a:effectLst>
                  <a:glow>
                    <a:srgbClr val="000000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stA="0" endPos="0" fadeDir="0" sx="0" sy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twinningowymi</a:t>
            </a:r>
            <a:r>
              <a:rPr lang="pl-PL" sz="2400" b="1" kern="0" cap="small" dirty="0">
                <a:solidFill>
                  <a:srgbClr val="2F5496"/>
                </a:solidFill>
                <a:effectLst>
                  <a:glow>
                    <a:srgbClr val="000000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stA="0" endPos="0" fadeDir="0" sx="0" sy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w ARIMR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B020EB6-FA8D-CF8B-2878-A60D72E7E211}"/>
              </a:ext>
            </a:extLst>
          </p:cNvPr>
          <p:cNvSpPr txBox="1"/>
          <p:nvPr/>
        </p:nvSpPr>
        <p:spPr>
          <a:xfrm>
            <a:off x="1091381" y="2237814"/>
            <a:ext cx="9832258" cy="3733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23E4F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zbudowanie sprawdzonego zespołu do zarządzania </a:t>
            </a: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– różne kompetencje (finanse, księgowość, kadry)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2400" dirty="0">
              <a:solidFill>
                <a:srgbClr val="323E4F"/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pełna akceptacja kierownictwa urzędu dla podejmowanych działań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2400" dirty="0">
              <a:solidFill>
                <a:srgbClr val="323E4F"/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przygotowanie proceduralne – pełnomocnictwa, upoważnienia, próba dostosowania do TM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740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C3CE7D-BAF8-4915-8656-B2E069E3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4AE-EFC2-4F6A-AEB4-53B611DCA817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5BE3B791-7A2D-6330-4D40-2B79D4F02170}"/>
              </a:ext>
            </a:extLst>
          </p:cNvPr>
          <p:cNvSpPr txBox="1">
            <a:spLocks/>
          </p:cNvSpPr>
          <p:nvPr/>
        </p:nvSpPr>
        <p:spPr>
          <a:xfrm>
            <a:off x="363486" y="199423"/>
            <a:ext cx="8003766" cy="741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pl-PL" sz="2400" b="1" kern="0" cap="small" dirty="0">
                <a:solidFill>
                  <a:srgbClr val="2F5496"/>
                </a:solidFill>
                <a:effectLst>
                  <a:glow>
                    <a:srgbClr val="000000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stA="0" endPos="0" fadeDir="0" sx="0" sy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Organizacja zarządzania projektami </a:t>
            </a:r>
            <a:r>
              <a:rPr lang="pl-PL" sz="2400" b="1" kern="0" cap="small" dirty="0" err="1">
                <a:solidFill>
                  <a:srgbClr val="2F5496"/>
                </a:solidFill>
                <a:effectLst>
                  <a:glow>
                    <a:srgbClr val="000000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stA="0" endPos="0" fadeDir="0" sx="0" sy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twinningowymi</a:t>
            </a:r>
            <a:r>
              <a:rPr lang="pl-PL" sz="2400" b="1" kern="0" cap="small" dirty="0">
                <a:solidFill>
                  <a:srgbClr val="2F5496"/>
                </a:solidFill>
                <a:effectLst>
                  <a:glow>
                    <a:srgbClr val="000000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stA="0" endPos="0" fadeDir="0" sx="0" sy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w ARIMR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B020EB6-FA8D-CF8B-2878-A60D72E7E211}"/>
              </a:ext>
            </a:extLst>
          </p:cNvPr>
          <p:cNvSpPr txBox="1"/>
          <p:nvPr/>
        </p:nvSpPr>
        <p:spPr>
          <a:xfrm>
            <a:off x="1091381" y="2237814"/>
            <a:ext cx="9832258" cy="2840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zabezpieczenie eksperckie na etapie tworzenia oferty (pokrycie dla całości wymaganych rezultatów)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2400" dirty="0">
              <a:solidFill>
                <a:srgbClr val="323E4F"/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misje w oparciu o delegacje służbowe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323E4F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posiadanie planu B – braki eksperckie </a:t>
            </a:r>
          </a:p>
        </p:txBody>
      </p:sp>
    </p:spTree>
    <p:extLst>
      <p:ext uri="{BB962C8B-B14F-4D97-AF65-F5344CB8AC3E}">
        <p14:creationId xmlns:p14="http://schemas.microsoft.com/office/powerpoint/2010/main" val="5269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E9A0AD8-A7EE-4858-872C-1432AA02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0F9CB4AE-EFC2-4F6A-AEB4-53B611DCA817}" type="slidenum">
              <a:rPr lang="en-US">
                <a:solidFill>
                  <a:srgbClr val="FFFFFF"/>
                </a:solidFill>
                <a:latin typeface="+mn-lt"/>
                <a:cs typeface="+mn-cs"/>
              </a:rPr>
              <a:pPr defTabSz="457200">
                <a:spcAft>
                  <a:spcPts val="600"/>
                </a:spcAft>
              </a:pPr>
              <a:t>8</a:t>
            </a:fld>
            <a:endParaRPr lang="en-US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E0AA4DE-EB89-2507-3211-2655D5B078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/>
          <a:stretch/>
        </p:blipFill>
        <p:spPr>
          <a:xfrm>
            <a:off x="-1" y="1028700"/>
            <a:ext cx="6450191" cy="569277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24E9C612-217A-DBAE-135C-2D440EE942C2}"/>
              </a:ext>
            </a:extLst>
          </p:cNvPr>
          <p:cNvSpPr/>
          <p:nvPr/>
        </p:nvSpPr>
        <p:spPr>
          <a:xfrm>
            <a:off x="6001390" y="3308721"/>
            <a:ext cx="56665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Dziękuję Państwu za uwagę</a:t>
            </a:r>
          </a:p>
          <a:p>
            <a:pPr lvl="0" algn="ctr"/>
            <a:endParaRPr lang="pl-PL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Dawid Ciupak </a:t>
            </a:r>
          </a:p>
        </p:txBody>
      </p:sp>
    </p:spTree>
    <p:extLst>
      <p:ext uri="{BB962C8B-B14F-4D97-AF65-F5344CB8AC3E}">
        <p14:creationId xmlns:p14="http://schemas.microsoft.com/office/powerpoint/2010/main" val="33211175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>4</LikesCount>
    <Ratings xmlns="http://schemas.microsoft.com/sharepoint/v3" xsi:nil="true"/>
    <LikedBy xmlns="http://schemas.microsoft.com/sharepoint/v3">
      <UserInfo>
        <DisplayName>Wisniewski Ireneusz</DisplayName>
        <AccountId>2298</AccountId>
        <AccountType/>
      </UserInfo>
      <UserInfo>
        <DisplayName>ZNYK JOANNA</DisplayName>
        <AccountId>6737</AccountId>
        <AccountType/>
      </UserInfo>
      <UserInfo>
        <DisplayName>Nawrot Magdalena</DisplayName>
        <AccountId>15344</AccountId>
        <AccountType/>
      </UserInfo>
      <UserInfo>
        <DisplayName>i:0#.w|zszik\mirowska.teresa</DisplayName>
        <AccountId>3764</AccountId>
        <AccountType/>
      </UserInfo>
    </LikedBy>
    <RatedBy xmlns="http://schemas.microsoft.com/sharepoint/v3">
      <UserInfo>
        <DisplayName/>
        <AccountId xsi:nil="true"/>
        <AccountType/>
      </UserInfo>
    </RatedBy>
    <_dlc_DocId xmlns="39f7c1c4-9d1a-4107-9192-b1bcec9d9d0b">4AUVVSWN3CTX-1500038033-138</_dlc_DocId>
    <_dlc_DocIdUrl xmlns="39f7c1c4-9d1a-4107-9192-b1bcec9d9d0b">
      <Url>https://portalarimr.arimr.gov.pl/Departamenty/BPr/_layouts/15/DocIdRedir.aspx?ID=4AUVVSWN3CTX-1500038033-138</Url>
      <Description>4AUVVSWN3CTX-1500038033-138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079F39A46629418CAC8F3C7AF5226B" ma:contentTypeVersion="6" ma:contentTypeDescription="Utwórz nowy dokument." ma:contentTypeScope="" ma:versionID="8a147fdcd8e2648c713b303c79954084">
  <xsd:schema xmlns:xsd="http://www.w3.org/2001/XMLSchema" xmlns:xs="http://www.w3.org/2001/XMLSchema" xmlns:p="http://schemas.microsoft.com/office/2006/metadata/properties" xmlns:ns1="http://schemas.microsoft.com/sharepoint/v3" xmlns:ns2="39f7c1c4-9d1a-4107-9192-b1bcec9d9d0b" targetNamespace="http://schemas.microsoft.com/office/2006/metadata/properties" ma:root="true" ma:fieldsID="98c5cac0a1b04e0e77eb78a3c023301d" ns1:_="" ns2:_="">
    <xsd:import namespace="http://schemas.microsoft.com/sharepoint/v3"/>
    <xsd:import namespace="39f7c1c4-9d1a-4107-9192-b1bcec9d9d0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Ocena (0-5)" ma:decimals="2" ma:description="Średnia wartość wszystkich przesłanych ocen" ma:internalName="AverageRating" ma:readOnly="true">
      <xsd:simpleType>
        <xsd:restriction base="dms:Number"/>
      </xsd:simpleType>
    </xsd:element>
    <xsd:element name="RatingCount" ma:index="12" nillable="true" ma:displayName="Liczba ocen" ma:decimals="0" ma:description="Liczba przesłanych ocen" ma:internalName="RatingCount" ma:readOnly="true">
      <xsd:simpleType>
        <xsd:restriction base="dms:Number"/>
      </xsd:simpleType>
    </xsd:element>
    <xsd:element name="RatedBy" ma:index="13" nillable="true" ma:displayName="Ocenione przez" ma:description="Użytkownicy ocenili element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4" nillable="true" ma:displayName="Oceny użytkownika" ma:description="Oceny użytkownika dla elementu" ma:hidden="true" ma:internalName="Ratings">
      <xsd:simpleType>
        <xsd:restriction base="dms:Note"/>
      </xsd:simpleType>
    </xsd:element>
    <xsd:element name="LikesCount" ma:index="15" nillable="true" ma:displayName="Liczba znaczników „lubię to”" ma:internalName="LikesCount">
      <xsd:simpleType>
        <xsd:restriction base="dms:Unknown"/>
      </xsd:simpleType>
    </xsd:element>
    <xsd:element name="LikedBy" ma:index="16" nillable="true" ma:displayName="Lubiane przez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7c1c4-9d1a-4107-9192-b1bcec9d9d0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sisl xmlns:xsi="http://www.w3.org/2001/XMLSchema-instance" xmlns:xsd="http://www.w3.org/2001/XMLSchema" xmlns="http://www.boldonjames.com/2008/01/sie/internal/label" sislVersion="0" policy="992781dc-360b-4b31-9bcd-674abed97a40" origin="userSelected">
  <element uid="e3529ac4-ce9c-4660-aa85-64853fbeee80" value=""/>
</sisl>
</file>

<file path=customXml/itemProps1.xml><?xml version="1.0" encoding="utf-8"?>
<ds:datastoreItem xmlns:ds="http://schemas.openxmlformats.org/officeDocument/2006/customXml" ds:itemID="{F2172419-339B-471E-B612-28AE314A38F8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39f7c1c4-9d1a-4107-9192-b1bcec9d9d0b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15894E-8248-48D6-8421-4BF07F82A2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9B8A83-3DB2-4B39-AD99-126FE0152D9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B8E5D6B-7975-4E44-AD49-F38BCAD4C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f7c1c4-9d1a-4107-9192-b1bcec9d9d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533A8BAB-6AE0-40D5-8DAB-23DAC56BB7CE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17900</TotalTime>
  <Words>302</Words>
  <Application>Microsoft Office PowerPoint</Application>
  <PresentationFormat>Panoramiczny</PresentationFormat>
  <Paragraphs>62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Cambria</vt:lpstr>
      <vt:lpstr>Lato</vt:lpstr>
      <vt:lpstr>Times New Roman</vt:lpstr>
      <vt:lpstr>Wingdings</vt:lpstr>
      <vt:lpstr>Motyw pakietu Office</vt:lpstr>
      <vt:lpstr>Projekt niestandardowy</vt:lpstr>
      <vt:lpstr>Prezentacja programu PowerPoint</vt:lpstr>
      <vt:lpstr>Tworzenie konsorcjum i współpraca w konsorcjach.  Jak zbudować dobre konsorcjum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Ewa.Wieteska@arimr.gov.pl</dc:creator>
  <cp:lastModifiedBy>Ciupak Dawid</cp:lastModifiedBy>
  <cp:revision>1022</cp:revision>
  <cp:lastPrinted>2023-10-03T12:51:28Z</cp:lastPrinted>
  <dcterms:created xsi:type="dcterms:W3CDTF">2019-01-17T05:57:21Z</dcterms:created>
  <dcterms:modified xsi:type="dcterms:W3CDTF">2024-12-11T09:30:55Z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0x010100D8079F39A46629418CAC8F3C7AF5226B</vt:lpwstr>
  </property>
  <property fmtid="{D5CDD505-2E9C-101B-9397-08002B2CF9AE}" pid="3" name="_dlc_DocIdItemGuid">
    <vt:lpwstr>9e4328e9-7089-4b09-8dc1-658406554192</vt:lpwstr>
  </property>
  <property fmtid="{D5CDD505-2E9C-101B-9397-08002B2CF9AE}" pid="4" name="docIndexRef">
    <vt:lpwstr>2bb4a68c-024c-426e-b733-9615a8f9e98b</vt:lpwstr>
  </property>
  <property fmtid="{D5CDD505-2E9C-101B-9397-08002B2CF9AE}" pid="5" name="bjClsUserRVM">
    <vt:lpwstr>[]</vt:lpwstr>
  </property>
  <property fmtid="{D5CDD505-2E9C-101B-9397-08002B2CF9AE}" pid="6" name="bjSaver">
    <vt:lpwstr>JK9C3iP0RerURzDcblMkiLPXbI9bQin6</vt:lpwstr>
  </property>
  <property fmtid="{D5CDD505-2E9C-101B-9397-08002B2CF9AE}" pid="7" name="bjDocumentLabelXML">
    <vt:lpwstr>&lt;?xml version="1.0" encoding="us-ascii"?&gt;&lt;sisl xmlns:xsi="http://www.w3.org/2001/XMLSchema-instance" xmlns:xsd="http://www.w3.org/2001/XMLSchema" sislVersion="0" policy="992781dc-360b-4b31-9bcd-674abed97a40" origin="userSelected" xmlns="http://www.boldonj</vt:lpwstr>
  </property>
  <property fmtid="{D5CDD505-2E9C-101B-9397-08002B2CF9AE}" pid="8" name="bjDocumentLabelXML-0">
    <vt:lpwstr>ames.com/2008/01/sie/internal/label"&gt;&lt;element uid="e3529ac4-ce9c-4660-aa85-64853fbeee80" value="" /&gt;&lt;/sisl&gt;</vt:lpwstr>
  </property>
  <property fmtid="{D5CDD505-2E9C-101B-9397-08002B2CF9AE}" pid="9" name="bjDocumentSecurityLabel">
    <vt:lpwstr>Klasyfikacja: OGÓLNA</vt:lpwstr>
  </property>
</Properties>
</file>