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27"/>
  </p:notesMasterIdLst>
  <p:sldIdLst>
    <p:sldId id="263" r:id="rId3"/>
    <p:sldId id="264" r:id="rId4"/>
    <p:sldId id="400" r:id="rId5"/>
    <p:sldId id="437" r:id="rId6"/>
    <p:sldId id="429" r:id="rId7"/>
    <p:sldId id="408" r:id="rId8"/>
    <p:sldId id="409" r:id="rId9"/>
    <p:sldId id="432" r:id="rId10"/>
    <p:sldId id="413" r:id="rId11"/>
    <p:sldId id="412" r:id="rId12"/>
    <p:sldId id="433" r:id="rId13"/>
    <p:sldId id="430" r:id="rId14"/>
    <p:sldId id="431" r:id="rId15"/>
    <p:sldId id="407" r:id="rId16"/>
    <p:sldId id="420" r:id="rId17"/>
    <p:sldId id="398" r:id="rId18"/>
    <p:sldId id="399" r:id="rId19"/>
    <p:sldId id="424" r:id="rId20"/>
    <p:sldId id="434" r:id="rId21"/>
    <p:sldId id="435" r:id="rId22"/>
    <p:sldId id="436" r:id="rId23"/>
    <p:sldId id="415" r:id="rId24"/>
    <p:sldId id="421" r:id="rId25"/>
    <p:sldId id="390" r:id="rId26"/>
  </p:sldIdLst>
  <p:sldSz cx="12192000" cy="6858000"/>
  <p:notesSz cx="6797675" cy="9926638"/>
  <p:custDataLst>
    <p:tags r:id="rId28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D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78272" autoAdjust="0"/>
  </p:normalViewPr>
  <p:slideViewPr>
    <p:cSldViewPr snapToGrid="0">
      <p:cViewPr varScale="1">
        <p:scale>
          <a:sx n="95" d="100"/>
          <a:sy n="95" d="100"/>
        </p:scale>
        <p:origin x="1740" y="15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AC731-7E5A-485A-A436-124CB6DAA519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0B404-C64F-4417-BC76-4719799930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411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0B404-C64F-4417-BC76-4719799930D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8123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0B404-C64F-4417-BC76-4719799930D9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6600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obrazu slajdu 1">
            <a:extLst>
              <a:ext uri="{FF2B5EF4-FFF2-40B4-BE49-F238E27FC236}">
                <a16:creationId xmlns:a16="http://schemas.microsoft.com/office/drawing/2014/main" id="{4109D359-0D29-4613-BF4B-4022F79E86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Symbol zastępczy notatek 2">
            <a:extLst>
              <a:ext uri="{FF2B5EF4-FFF2-40B4-BE49-F238E27FC236}">
                <a16:creationId xmlns:a16="http://schemas.microsoft.com/office/drawing/2014/main" id="{41FC2B33-0F5B-4BD5-8B6B-D9AC73193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15364" name="Symbol zastępczy numeru slajdu 3">
            <a:extLst>
              <a:ext uri="{FF2B5EF4-FFF2-40B4-BE49-F238E27FC236}">
                <a16:creationId xmlns:a16="http://schemas.microsoft.com/office/drawing/2014/main" id="{9C6604DF-5A43-4184-9F45-87865055F8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8CFD4E-66AF-4D99-896B-10A27D441FDF}" type="slidenum">
              <a:rPr kumimoji="0" lang="en-US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>
            <a:extLst>
              <a:ext uri="{FF2B5EF4-FFF2-40B4-BE49-F238E27FC236}">
                <a16:creationId xmlns:a16="http://schemas.microsoft.com/office/drawing/2014/main" id="{B6E79692-EDE8-4678-B1CC-5C6070C6F1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Symbol zastępczy notatek 2">
            <a:extLst>
              <a:ext uri="{FF2B5EF4-FFF2-40B4-BE49-F238E27FC236}">
                <a16:creationId xmlns:a16="http://schemas.microsoft.com/office/drawing/2014/main" id="{B422805B-AF47-46F8-AA8D-0F4411DC1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17412" name="Symbol zastępczy numeru slajdu 3">
            <a:extLst>
              <a:ext uri="{FF2B5EF4-FFF2-40B4-BE49-F238E27FC236}">
                <a16:creationId xmlns:a16="http://schemas.microsoft.com/office/drawing/2014/main" id="{2F8B74DF-228F-48FC-8D47-6BA954D0C9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C6AB19-E4C1-4F42-905C-5E59425D892F}" type="slidenum">
              <a:rPr kumimoji="0" lang="en-US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>
            <a:extLst>
              <a:ext uri="{FF2B5EF4-FFF2-40B4-BE49-F238E27FC236}">
                <a16:creationId xmlns:a16="http://schemas.microsoft.com/office/drawing/2014/main" id="{E227E137-AB32-48CF-9E07-E6CDFF0ECD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ymbol zastępczy notatek 2">
            <a:extLst>
              <a:ext uri="{FF2B5EF4-FFF2-40B4-BE49-F238E27FC236}">
                <a16:creationId xmlns:a16="http://schemas.microsoft.com/office/drawing/2014/main" id="{922E1953-19BC-4017-A070-58F1D45527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21508" name="Symbol zastępczy numeru slajdu 3">
            <a:extLst>
              <a:ext uri="{FF2B5EF4-FFF2-40B4-BE49-F238E27FC236}">
                <a16:creationId xmlns:a16="http://schemas.microsoft.com/office/drawing/2014/main" id="{D6F88C80-2BE3-46BE-87F9-3A31E056D5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F3460F-568F-4994-B3B2-123B53655729}" type="slidenum">
              <a:rPr kumimoji="0" lang="en-US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obrazu slajdu 1">
            <a:extLst>
              <a:ext uri="{FF2B5EF4-FFF2-40B4-BE49-F238E27FC236}">
                <a16:creationId xmlns:a16="http://schemas.microsoft.com/office/drawing/2014/main" id="{3925E408-EFA1-4B25-944D-EC8C831A1E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Symbol zastępczy notatek 2">
            <a:extLst>
              <a:ext uri="{FF2B5EF4-FFF2-40B4-BE49-F238E27FC236}">
                <a16:creationId xmlns:a16="http://schemas.microsoft.com/office/drawing/2014/main" id="{A327829B-F1F8-4967-9B6B-05E1A0BCF4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19460" name="Symbol zastępczy numeru slajdu 3">
            <a:extLst>
              <a:ext uri="{FF2B5EF4-FFF2-40B4-BE49-F238E27FC236}">
                <a16:creationId xmlns:a16="http://schemas.microsoft.com/office/drawing/2014/main" id="{8B902AF2-07C7-4DE3-BD6C-0B1FDC105E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CFE20F-7E97-475E-95E6-974B93F6768D}" type="slidenum">
              <a:rPr kumimoji="0" lang="en-US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SC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ctrTitle"/>
          </p:nvPr>
        </p:nvSpPr>
        <p:spPr>
          <a:xfrm>
            <a:off x="1080000" y="1440000"/>
            <a:ext cx="9360000" cy="108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algn="l"/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080000" y="2700000"/>
            <a:ext cx="9360000" cy="1620000"/>
          </a:xfrm>
        </p:spPr>
        <p:txBody>
          <a:bodyPr/>
          <a:lstStyle/>
          <a:p>
            <a:pPr algn="l"/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0" name="Obraz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7125" y="-2047"/>
            <a:ext cx="3042805" cy="1005449"/>
          </a:xfrm>
          <a:prstGeom prst="rect">
            <a:avLst/>
          </a:prstGeom>
        </p:spPr>
      </p:pic>
      <p:sp>
        <p:nvSpPr>
          <p:cNvPr id="11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000" y="1211400"/>
            <a:ext cx="180000" cy="1080000"/>
          </a:xfrm>
          <a:prstGeom prst="rect">
            <a:avLst/>
          </a:prstGeom>
          <a:blipFill>
            <a:blip r:embed="rId3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13" name="Obraz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4" y="2730205"/>
            <a:ext cx="8617527" cy="4127795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632" y="-2047"/>
            <a:ext cx="2635509" cy="989157"/>
          </a:xfrm>
          <a:prstGeom prst="rect">
            <a:avLst/>
          </a:prstGeom>
        </p:spPr>
      </p:pic>
      <p:pic>
        <p:nvPicPr>
          <p:cNvPr id="2" name="Obraz 1" descr="Logo Departamentu Służby Cywilnej Kancelarii Prezesa Rady Ministrów">
            <a:extLst>
              <a:ext uri="{FF2B5EF4-FFF2-40B4-BE49-F238E27FC236}">
                <a16:creationId xmlns:a16="http://schemas.microsoft.com/office/drawing/2014/main" id="{194E59A8-8C46-84B3-986D-64494712FD0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49335" y="-128394"/>
            <a:ext cx="2933700" cy="10617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2836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49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4137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69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5172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590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8C3C3C8-E786-49A1-A54D-52790E3A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08FB-F0C7-47F2-B5BB-E09941A3D74F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87A581-1780-413E-BE4D-83CC62A37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EC5C36-D465-42F4-A36E-F4DC0C80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8620E-D11D-4DC3-A1B8-A21352513DF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84844443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92643B-A53C-4AD4-BF02-F4B3D603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D2D9F-4D50-4D81-94D6-11CE1CAF3814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A4242A1-2384-40D4-ADAE-E89077CD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956F4F-C65A-4F7C-A99D-9F411584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5BF09-E8C4-47CB-B776-47FCFFD71D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95343836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50ED2-55CB-41F9-A3D9-D615135A5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11078-90F6-47CB-B370-25D37401F85B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ADF1844-9B1B-4AA6-A147-26702984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664CE0-65D0-4C02-B33A-30EC795A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09D4D-5FF4-4768-818D-6F2C4D16376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33378687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DCA59CC-5407-48AE-954E-26057A27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A1A1F-8D85-4DCC-BB1B-32E865D6F923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8965B567-0F22-40A5-9E2F-20E046271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14B54056-0E9C-4C5A-AF78-DE1F5DB8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DD0CC-6105-437A-861B-67A42CF3A85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80266828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SC slajd bez budyn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ctrTitle"/>
          </p:nvPr>
        </p:nvSpPr>
        <p:spPr>
          <a:xfrm>
            <a:off x="1080000" y="1440000"/>
            <a:ext cx="9360000" cy="108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algn="l"/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080000" y="2700000"/>
            <a:ext cx="9360000" cy="1620000"/>
          </a:xfrm>
        </p:spPr>
        <p:txBody>
          <a:bodyPr/>
          <a:lstStyle/>
          <a:p>
            <a:pPr algn="l"/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42805" cy="1005449"/>
          </a:xfrm>
          <a:prstGeom prst="rect">
            <a:avLst/>
          </a:prstGeom>
        </p:spPr>
      </p:pic>
      <p:sp>
        <p:nvSpPr>
          <p:cNvPr id="11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000" y="1119960"/>
            <a:ext cx="180000" cy="1080000"/>
          </a:xfrm>
          <a:prstGeom prst="rect">
            <a:avLst/>
          </a:prstGeom>
          <a:blipFill>
            <a:blip r:embed="rId3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12" name="Obraz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981" y="-45528"/>
            <a:ext cx="2688035" cy="109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63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9F60EFC-C06A-4EFB-94AE-41AA417E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60D1E-5607-45BF-AFCB-C2049E6B99AA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FDB67862-34AE-4DB7-9C61-8FD3C423F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B9AA6307-5B57-47D1-8212-0ABC5281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8483C-CF76-4A48-B9F7-6526B64341A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42006228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707DA239-A4B5-448A-9C45-D9CC3DA9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8700B-2816-48CC-9AFA-A8D3F6D5D640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8890F15C-0B09-4CEE-95D8-D34E76C8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3C3A3646-C602-46A5-851D-592988EB0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9A3F9-5D24-488E-B898-721E366160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77283912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7DD0410B-4DDD-4452-AF0B-D40DF996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9DFD-CD17-4206-8831-D9ED520703B9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927D65D0-805A-4B97-A0F1-179C4CA8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0AF353AF-FAF9-4A5F-85A6-0B516868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E9A17-0748-4297-8701-BAED1BFDDD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7464242"/>
      </p:ext>
    </p:extLst>
  </p:cSld>
  <p:clrMapOvr>
    <a:masterClrMapping/>
  </p:clrMapOvr>
  <p:transition spd="slow">
    <p:cove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3EFBF683-5E20-49FB-8991-F6C91A5B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905A2-21F4-47F2-B5FB-FD42FE24D1DE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94B32004-5A9D-42E0-B216-13E4B8D2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D7BCBC84-DC9D-437B-90C8-50F18A876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C8781-6CCD-4EBC-85C2-5EF8A7C075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04053513"/>
      </p:ext>
    </p:extLst>
  </p:cSld>
  <p:clrMapOvr>
    <a:masterClrMapping/>
  </p:clrMapOvr>
  <p:transition spd="slow">
    <p:cove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779A7954-17E0-4A18-B977-5815EEED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9729F-BA0C-4082-B992-249E5E4B657D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2C23D208-87F9-4658-BF2A-9BA6507F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99B2B75-DF3E-4AA4-AADA-8CFCA5EA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A70F4-8D57-4764-B5BF-BB6FF8A34DD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94969889"/>
      </p:ext>
    </p:extLst>
  </p:cSld>
  <p:clrMapOvr>
    <a:masterClrMapping/>
  </p:clrMapOvr>
  <p:transition spd="slow">
    <p:cover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E86B091-F998-4CEA-BE79-DDC77D18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78D59-288B-46F1-8605-9A4CFFEF8642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16BE62-D4CE-44DB-B681-ED781AD2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F20A588-06E5-4B95-87C4-FF4DA238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099A8-1343-4D34-99D3-88F72A3034D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95088677"/>
      </p:ext>
    </p:extLst>
  </p:cSld>
  <p:clrMapOvr>
    <a:masterClrMapping/>
  </p:clrMapOvr>
  <p:transition spd="slow">
    <p:cover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947B9A-FA1F-4533-BF1B-D4CA9695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38189-FE93-41BA-9879-7ADC3863D073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9F86268-F709-418C-A24F-EE592561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8943D5-3354-4B25-971C-48B2E660B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F671D-4B43-4DD0-BAFF-BCBA5C8C7ED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80603631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SC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ctrTitle"/>
          </p:nvPr>
        </p:nvSpPr>
        <p:spPr>
          <a:xfrm>
            <a:off x="1080000" y="1440000"/>
            <a:ext cx="9360000" cy="108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algn="l"/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080000" y="2700000"/>
            <a:ext cx="9360000" cy="1620000"/>
          </a:xfrm>
        </p:spPr>
        <p:txBody>
          <a:bodyPr/>
          <a:lstStyle/>
          <a:p>
            <a:pPr algn="l"/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42805" cy="1005449"/>
          </a:xfrm>
          <a:prstGeom prst="rect">
            <a:avLst/>
          </a:prstGeom>
        </p:spPr>
      </p:pic>
      <p:sp>
        <p:nvSpPr>
          <p:cNvPr id="11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000" y="1440000"/>
            <a:ext cx="180000" cy="1080000"/>
          </a:xfrm>
          <a:prstGeom prst="rect">
            <a:avLst/>
          </a:prstGeom>
          <a:blipFill>
            <a:blip r:embed="rId3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2842" y="-2047"/>
            <a:ext cx="2635509" cy="98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23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SC slajd biał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42805" cy="1005449"/>
          </a:xfrm>
          <a:prstGeom prst="rect">
            <a:avLst/>
          </a:prstGeom>
        </p:spPr>
      </p:pic>
      <p:sp>
        <p:nvSpPr>
          <p:cNvPr id="11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000" y="1440000"/>
            <a:ext cx="180000" cy="1080000"/>
          </a:xfrm>
          <a:prstGeom prst="rect">
            <a:avLst/>
          </a:prstGeom>
          <a:blipFill>
            <a:blip r:embed="rId3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12" name="Obraz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981" y="-45528"/>
            <a:ext cx="2688035" cy="1092409"/>
          </a:xfrm>
          <a:prstGeom prst="rect">
            <a:avLst/>
          </a:prstGeom>
        </p:spPr>
      </p:pic>
      <p:pic>
        <p:nvPicPr>
          <p:cNvPr id="14" name="Obraz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41" y="2728801"/>
            <a:ext cx="8620459" cy="4129199"/>
          </a:xfrm>
          <a:prstGeom prst="rect">
            <a:avLst/>
          </a:prstGeom>
        </p:spPr>
      </p:pic>
      <p:sp>
        <p:nvSpPr>
          <p:cNvPr id="15" name="Tytuł 1"/>
          <p:cNvSpPr>
            <a:spLocks noGrp="1"/>
          </p:cNvSpPr>
          <p:nvPr>
            <p:ph type="title"/>
          </p:nvPr>
        </p:nvSpPr>
        <p:spPr>
          <a:xfrm>
            <a:off x="1080000" y="1440000"/>
            <a:ext cx="9360000" cy="900000"/>
          </a:xfrm>
        </p:spPr>
        <p:txBody>
          <a:bodyPr>
            <a:normAutofit fontScale="90000"/>
          </a:bodyPr>
          <a:lstStyle/>
          <a:p>
            <a:endParaRPr lang="pl-PL" b="1" dirty="0">
              <a:solidFill>
                <a:srgbClr val="052D64"/>
              </a:solidFill>
            </a:endParaRPr>
          </a:p>
        </p:txBody>
      </p:sp>
      <p:sp>
        <p:nvSpPr>
          <p:cNvPr id="16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2520000"/>
            <a:ext cx="9360000" cy="1800000"/>
          </a:xfrm>
        </p:spPr>
        <p:txBody>
          <a:bodyPr/>
          <a:lstStyle/>
          <a:p>
            <a:endParaRPr lang="pl-PL" dirty="0">
              <a:solidFill>
                <a:srgbClr val="052D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49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SC biały bez budynk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95" y="-2047"/>
            <a:ext cx="3042805" cy="1005449"/>
          </a:xfrm>
          <a:prstGeom prst="rect">
            <a:avLst/>
          </a:prstGeom>
        </p:spPr>
      </p:pic>
      <p:sp>
        <p:nvSpPr>
          <p:cNvPr id="11" name="Shape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000" y="1440000"/>
            <a:ext cx="180000" cy="1080000"/>
          </a:xfrm>
          <a:prstGeom prst="rect">
            <a:avLst/>
          </a:prstGeom>
          <a:blipFill>
            <a:blip r:embed="rId3"/>
            <a:srcRect/>
            <a:stretch>
              <a:fillRect l="1" r="1"/>
            </a:stretch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pic>
        <p:nvPicPr>
          <p:cNvPr id="12" name="Obraz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981" y="-45528"/>
            <a:ext cx="2688035" cy="1092409"/>
          </a:xfrm>
          <a:prstGeom prst="rect">
            <a:avLst/>
          </a:prstGeom>
        </p:spPr>
      </p:pic>
      <p:sp>
        <p:nvSpPr>
          <p:cNvPr id="15" name="Tytuł 1"/>
          <p:cNvSpPr>
            <a:spLocks noGrp="1"/>
          </p:cNvSpPr>
          <p:nvPr>
            <p:ph type="title"/>
          </p:nvPr>
        </p:nvSpPr>
        <p:spPr>
          <a:xfrm>
            <a:off x="1080000" y="1440000"/>
            <a:ext cx="9360000" cy="900000"/>
          </a:xfrm>
        </p:spPr>
        <p:txBody>
          <a:bodyPr>
            <a:normAutofit fontScale="90000"/>
          </a:bodyPr>
          <a:lstStyle/>
          <a:p>
            <a:endParaRPr lang="pl-PL" b="1" dirty="0">
              <a:solidFill>
                <a:srgbClr val="052D64"/>
              </a:solidFill>
            </a:endParaRPr>
          </a:p>
        </p:txBody>
      </p:sp>
      <p:sp>
        <p:nvSpPr>
          <p:cNvPr id="16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2520000"/>
            <a:ext cx="9360000" cy="1800000"/>
          </a:xfrm>
        </p:spPr>
        <p:txBody>
          <a:bodyPr/>
          <a:lstStyle/>
          <a:p>
            <a:endParaRPr lang="pl-PL" dirty="0">
              <a:solidFill>
                <a:srgbClr val="052D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110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22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334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251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19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2D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A82C-F1DE-42CA-BBCA-5A3C303D06D7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7B1FA-5E09-483C-9371-3D6E5C570A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270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60" r:id="rId4"/>
    <p:sldLayoutId id="2147483661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7C26FE42-2580-4F6B-9A2F-657B5B50B7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</a:t>
            </a:r>
            <a:endParaRPr lang="en-US" altLang="en-US"/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DF4A0AC2-BC7B-4538-9194-C7E863BF3C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style wzorca tekstu</a:t>
            </a:r>
          </a:p>
          <a:p>
            <a:pPr lvl="1"/>
            <a:r>
              <a:rPr lang="pl-PL" altLang="en-US"/>
              <a:t>Drugi poziom</a:t>
            </a:r>
          </a:p>
          <a:p>
            <a:pPr lvl="2"/>
            <a:r>
              <a:rPr lang="pl-PL" altLang="en-US"/>
              <a:t>Trzeci poziom</a:t>
            </a:r>
          </a:p>
          <a:p>
            <a:pPr lvl="3"/>
            <a:r>
              <a:rPr lang="pl-PL" altLang="en-US"/>
              <a:t>Czwarty poziom</a:t>
            </a:r>
          </a:p>
          <a:p>
            <a:pPr lvl="4"/>
            <a:r>
              <a:rPr lang="pl-PL" altLang="en-US"/>
              <a:t>Piąty poziom</a:t>
            </a:r>
            <a:endParaRPr lang="en-US" alt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17DF82-B091-43C5-B86B-1FBFFC42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61DB47-4E5F-4DE9-9FCA-1F1A900CF1E7}" type="datetimeFigureOut">
              <a:rPr lang="pl-PL"/>
              <a:pPr>
                <a:defRPr/>
              </a:pPr>
              <a:t>07.10.2025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F693C12-0BC2-4ECF-8651-4324E1F8A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30BAF8-2BDD-484D-A05E-126E741C4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5B2BD67-28D6-411D-B970-8AC18991450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910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slow">
    <p:cove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enlargement.ec.europa.eu/funding-technical-assistance/taiex_en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enlargement.ec.europa.eu/funding-technical-assistance/taiex_en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s://webgate.ec.europa.eu/TMSWebRestrict/Library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s://webgate.ec.europa.eu/TMSWebRestrict/ExpertDatabase#%2Fregister" TargetMode="Externa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s://enlargement.ec.europa.eu/funding-technical-assistance/taiex_en" TargetMode="External"/><Relationship Id="rId5" Type="http://schemas.openxmlformats.org/officeDocument/2006/relationships/hyperlink" Target="https://twinning.msz.gov.pl/aktualno%C5%9Bci/zalecenia-ministra-spraw-zagranicznych-dotycz%C4%85ce-realizacji-projekt%C3%B3w-twinning-i-taiex/" TargetMode="External"/><Relationship Id="rId4" Type="http://schemas.openxmlformats.org/officeDocument/2006/relationships/hyperlink" Target="https://webgate.ec.europa.eu/TMSWebRestrict/applicationFor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png"/><Relationship Id="rId4" Type="http://schemas.openxmlformats.org/officeDocument/2006/relationships/hyperlink" Target="https://enlargement.ec.europa.eu/funding-technical-assistance/twinning_en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png"/><Relationship Id="rId4" Type="http://schemas.openxmlformats.org/officeDocument/2006/relationships/hyperlink" Target="https://twinning.msz.gov.pl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winning.msz.gov.pl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hyperlink" Target="https://webgate.ec.europa.eu/TMSWebRestrict/ExpertDatabase#%2Fregister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winning.msz.gov.pl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ojciech.golebiowski@msz.gov.pl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2D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93882" y="3036787"/>
            <a:ext cx="9823161" cy="1080000"/>
          </a:xfrm>
        </p:spPr>
        <p:txBody>
          <a:bodyPr>
            <a:noAutofit/>
          </a:bodyPr>
          <a:lstStyle/>
          <a:p>
            <a:r>
              <a:rPr lang="pl-PL" sz="4800" b="1" spc="-100" dirty="0">
                <a:solidFill>
                  <a:schemeClr val="bg1"/>
                </a:solidFill>
                <a:cs typeface="Arial" panose="020B0604020202020204" pitchFamily="34" charset="0"/>
              </a:rPr>
              <a:t>Projekty Komisji Europejskiej dla administracji publicznej: </a:t>
            </a:r>
            <a:r>
              <a:rPr lang="pl-PL" sz="4800" b="1" spc="-100" dirty="0" err="1">
                <a:solidFill>
                  <a:schemeClr val="bg1"/>
                </a:solidFill>
                <a:cs typeface="Arial" panose="020B0604020202020204" pitchFamily="34" charset="0"/>
              </a:rPr>
              <a:t>Twinning</a:t>
            </a:r>
            <a:r>
              <a:rPr lang="pl-PL" sz="4800" b="1" spc="-100" dirty="0">
                <a:solidFill>
                  <a:schemeClr val="bg1"/>
                </a:solidFill>
                <a:cs typeface="Arial" panose="020B0604020202020204" pitchFamily="34" charset="0"/>
              </a:rPr>
              <a:t> i TAIEX</a:t>
            </a:r>
            <a:endParaRPr lang="pl-PL" sz="4800" b="1" dirty="0">
              <a:solidFill>
                <a:schemeClr val="bg1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370233" y="1199933"/>
            <a:ext cx="275767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500" dirty="0">
                <a:solidFill>
                  <a:schemeClr val="bg1"/>
                </a:solidFill>
              </a:rPr>
              <a:t>8 października 2025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B65915CF-2A76-DD9A-5A92-FBEBDF55655B}"/>
              </a:ext>
            </a:extLst>
          </p:cNvPr>
          <p:cNvSpPr/>
          <p:nvPr/>
        </p:nvSpPr>
        <p:spPr>
          <a:xfrm>
            <a:off x="1093883" y="1323044"/>
            <a:ext cx="42054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Zaczynamy o 10:00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5E4382E-D496-18E7-964A-81B9EBD64262}"/>
              </a:ext>
            </a:extLst>
          </p:cNvPr>
          <p:cNvSpPr/>
          <p:nvPr/>
        </p:nvSpPr>
        <p:spPr>
          <a:xfrm>
            <a:off x="2991237" y="6136501"/>
            <a:ext cx="8276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</a:rPr>
              <a:t>Program dzielenia się wiedzą w służbie cywilnej</a:t>
            </a: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76476796-425A-045D-A3D9-640FECB00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14" y="4994956"/>
            <a:ext cx="1784195" cy="17841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6376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rostokąt 6">
            <a:extLst>
              <a:ext uri="{FF2B5EF4-FFF2-40B4-BE49-F238E27FC236}">
                <a16:creationId xmlns:a16="http://schemas.microsoft.com/office/drawing/2014/main" id="{B83836B8-3D7A-40ED-A078-05139D469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975" y="2487613"/>
            <a:ext cx="11621728" cy="4257315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Beneficjenci: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333333"/>
                </a:solidFill>
                <a:latin typeface="Arial" panose="020B0604020202020204" pitchFamily="34" charset="0"/>
              </a:rPr>
              <a:t>p</a:t>
            </a: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artnerzy UE w ramach polityki sąsiedztwa i rozszerzenia (DG ENEST) : Albania, Bośnia i Hercegowina, Kosowo, Macedonia Północna, Czarnogóra, Serbia oraz Turcja, Armenia, Azerbejdżan, Białoruś, </a:t>
            </a:r>
            <a:r>
              <a:rPr lang="pl-PL" sz="1200" dirty="0">
                <a:solidFill>
                  <a:srgbClr val="333333"/>
                </a:solidFill>
                <a:latin typeface="Arial" panose="020B0604020202020204" pitchFamily="34" charset="0"/>
              </a:rPr>
              <a:t>G</a:t>
            </a: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ruzja, Mołdawia, Ukraina;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333333"/>
                </a:solidFill>
                <a:latin typeface="Arial" panose="020B0604020202020204" pitchFamily="34" charset="0"/>
              </a:rPr>
              <a:t>partnerzy z Afryki Północnej i Bliskiego Wschodu (DG MENA)</a:t>
            </a: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: Algieria, Egipt, Izrael, Jordania, Liban, Libia, Maroko, Palestyna, Syria, Tunezja;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333333"/>
                </a:solidFill>
                <a:latin typeface="Arial" panose="020B0604020202020204" pitchFamily="34" charset="0"/>
              </a:rPr>
              <a:t>p</a:t>
            </a: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aństwa partnerskie i terytoria objęte działaniem DG INTPA: Afryka Subsaharyjska, Azja i Pacyfik, Ameryka Południowa i Środkowa oraz Karaiby;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333333"/>
                </a:solidFill>
                <a:latin typeface="Arial" panose="020B0604020202020204" pitchFamily="34" charset="0"/>
              </a:rPr>
              <a:t>społeczność T</a:t>
            </a: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ureckiej Republiki Cypru Północnego,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l-PL" sz="1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Państwa członkowskie UE w ramach współpracy administracyjnej z DG ds. Polityki Regionalnej i Miejskiej (REGIO), DG ds. Środowiska (ENV) oraz Instrumentu Wsparcia Technicznego (TSI) w celu pomocy państwom członkowskim we wdrażaniu krajowych planów odbudowy i odporności w ramach Instrumentu na rzecz Odbudowy i Odporności (po kryzysie związanym z COVID-19).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pl-PL" sz="1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Czas realizacji:  zwykle 1 dzień - 5 dni.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Koordynacja: bezpośrednia koordynacja logistyczno-finansowa ze strony KE.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Główne, standardowe typy współpracy: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warsztaty, misje eksperckie, wizyty studyjne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Można łączyć ww. typy współpracy w ramach jednego projektu. (+ Niestandardowe typy współpracy).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Szczegółowe informacje są dostępne na stronie KE: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2"/>
              </a:rPr>
              <a:t>https://enlargement.ec.europa.eu/funding-technical-assistance/taiex_en</a:t>
            </a: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8196" name="Obraz 1">
            <a:extLst>
              <a:ext uri="{FF2B5EF4-FFF2-40B4-BE49-F238E27FC236}">
                <a16:creationId xmlns:a16="http://schemas.microsoft.com/office/drawing/2014/main" id="{EE0DA496-8D91-4C87-B7EE-45E4616BA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rostokąt 2">
            <a:extLst>
              <a:ext uri="{FF2B5EF4-FFF2-40B4-BE49-F238E27FC236}">
                <a16:creationId xmlns:a16="http://schemas.microsoft.com/office/drawing/2014/main" id="{F9C7BA15-24D8-4F48-8925-BCA6E610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2716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TAIEX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8198" name="Picture 7">
            <a:extLst>
              <a:ext uri="{FF2B5EF4-FFF2-40B4-BE49-F238E27FC236}">
                <a16:creationId xmlns:a16="http://schemas.microsoft.com/office/drawing/2014/main" id="{C916B223-CAE2-428F-85BC-36A560C26C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rostokąt 6">
            <a:extLst>
              <a:ext uri="{FF2B5EF4-FFF2-40B4-BE49-F238E27FC236}">
                <a16:creationId xmlns:a16="http://schemas.microsoft.com/office/drawing/2014/main" id="{B83836B8-3D7A-40ED-A078-05139D469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143" y="2487614"/>
            <a:ext cx="11631560" cy="3342915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Typy projektów.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Warsztaty i misje eksperckie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Komisja Europejska odpowiada za techniczną realizację całego projektu. Polscy eksperci wyjeżdzający do kraju beneficjenta otrzymują z KE: bilety lotnicze, opłacony pobyt w hotelu, diety pobytowe, rekompensaty dla ekspertów za pracę na rzecz projektu w wys. 350 euro za dzień pracy.</a:t>
            </a:r>
          </a:p>
          <a:p>
            <a:pPr algn="just">
              <a:defRPr/>
            </a:pPr>
            <a:r>
              <a:rPr lang="pl-PL" sz="1800" dirty="0">
                <a:solidFill>
                  <a:schemeClr val="tx1"/>
                </a:solidFill>
              </a:rPr>
              <a:t>Wizyty studyjne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/>
                </a:solidFill>
              </a:rPr>
              <a:t>Komisja Europejska odpowiada za znaczną część technicznej realizacji projektu. Delegacja beneficjenta przybywająca do Polski otrzymuje z KE: bilety lotnicze, opłacony pobyt w hotelu, diety pobytowe. KE może sfinansować tłumaczenie wizyty. Polska instytucja zapewnia pomieszczenia na spotkania z beneficjentem. Polska instytucja zapraszająca może otrzymać z tytułu organizacji wizyty studyjnej 350 euro za każdy dzień wizyty. Polscy eksperci pracujący przy organizacji wizyty studyjnej nie otrzymują z KE rekompensaty za pracę na rzecz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/>
                </a:solidFill>
              </a:rPr>
              <a:t>Po zakończeniu projektu TAIEX strony przekazują Komisji Europejskiej informacje o jego wynikach w formie raportu.</a:t>
            </a:r>
          </a:p>
        </p:txBody>
      </p:sp>
      <p:pic>
        <p:nvPicPr>
          <p:cNvPr id="8196" name="Obraz 1">
            <a:extLst>
              <a:ext uri="{FF2B5EF4-FFF2-40B4-BE49-F238E27FC236}">
                <a16:creationId xmlns:a16="http://schemas.microsoft.com/office/drawing/2014/main" id="{EE0DA496-8D91-4C87-B7EE-45E4616BA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rostokąt 2">
            <a:extLst>
              <a:ext uri="{FF2B5EF4-FFF2-40B4-BE49-F238E27FC236}">
                <a16:creationId xmlns:a16="http://schemas.microsoft.com/office/drawing/2014/main" id="{F9C7BA15-24D8-4F48-8925-BCA6E610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2716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TAIEX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8198" name="Picture 7">
            <a:extLst>
              <a:ext uri="{FF2B5EF4-FFF2-40B4-BE49-F238E27FC236}">
                <a16:creationId xmlns:a16="http://schemas.microsoft.com/office/drawing/2014/main" id="{C916B223-CAE2-428F-85BC-36A560C26C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332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rostokąt 6">
            <a:extLst>
              <a:ext uri="{FF2B5EF4-FFF2-40B4-BE49-F238E27FC236}">
                <a16:creationId xmlns:a16="http://schemas.microsoft.com/office/drawing/2014/main" id="{B83836B8-3D7A-40ED-A078-05139D469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143" y="2487614"/>
            <a:ext cx="11631560" cy="3342915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Od wniosku do projektu.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Beneficjent (instytucja administracji publicznej) – wypełnia wniosek online na stronie KE.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2"/>
              </a:rPr>
              <a:t>https://enlargement.ec.europa.eu/funding-technical-assistance/taiex_en</a:t>
            </a: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u="sng" dirty="0">
                <a:solidFill>
                  <a:schemeClr val="tx1"/>
                </a:solidFill>
                <a:latin typeface="Lato" panose="020F0502020204030203" pitchFamily="34" charset="-18"/>
              </a:rPr>
              <a:t>Uwaga! Można pomóc beneficjentowi w wypełnieniu wniosku. Beneficjent wskazuje polską instytucję/ekspertów jako oczekiwanego partnera.</a:t>
            </a:r>
          </a:p>
          <a:p>
            <a:pPr algn="just">
              <a:defRPr/>
            </a:pPr>
            <a:endParaRPr lang="pl-PL" sz="1600" u="sng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Wniosek trafia do KE – ok. 2 tygodni na decyzję.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Pozytywna decyzja o finansowaniu projektu – przydzielany opiekun z KE.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Komisja Europejska szuka wykonawcy projektu.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Rozpoczęcie projektu ma miejsce ok. 3 miesięcy od akceptacji przez KE wniosku projektowego.</a:t>
            </a: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8196" name="Obraz 1">
            <a:extLst>
              <a:ext uri="{FF2B5EF4-FFF2-40B4-BE49-F238E27FC236}">
                <a16:creationId xmlns:a16="http://schemas.microsoft.com/office/drawing/2014/main" id="{EE0DA496-8D91-4C87-B7EE-45E4616BA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rostokąt 2">
            <a:extLst>
              <a:ext uri="{FF2B5EF4-FFF2-40B4-BE49-F238E27FC236}">
                <a16:creationId xmlns:a16="http://schemas.microsoft.com/office/drawing/2014/main" id="{F9C7BA15-24D8-4F48-8925-BCA6E610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2716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TAIEX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8198" name="Picture 7">
            <a:extLst>
              <a:ext uri="{FF2B5EF4-FFF2-40B4-BE49-F238E27FC236}">
                <a16:creationId xmlns:a16="http://schemas.microsoft.com/office/drawing/2014/main" id="{C916B223-CAE2-428F-85BC-36A560C26C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344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rostokąt 6">
            <a:extLst>
              <a:ext uri="{FF2B5EF4-FFF2-40B4-BE49-F238E27FC236}">
                <a16:creationId xmlns:a16="http://schemas.microsoft.com/office/drawing/2014/main" id="{B83836B8-3D7A-40ED-A078-05139D469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220" y="2324100"/>
            <a:ext cx="11631560" cy="3342915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Zalecanie i podpowiedzi MSZ dot. realizacji TAIEX.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Przy okazji kontaktów zagranicznych proszę informować partnerów o możliwości wykorzystania TAIEX w dalszej współpracy.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Warto rejestrować się w bazie ekspertów TAIEX - </a:t>
            </a:r>
            <a:r>
              <a:rPr lang="pl-PL" sz="1600" b="1" i="0" dirty="0">
                <a:solidFill>
                  <a:srgbClr val="002A99"/>
                </a:solidFill>
                <a:effectLst/>
                <a:latin typeface="Inter"/>
                <a:hlinkClick r:id="rId2"/>
              </a:rPr>
              <a:t>Register as TAIEX </a:t>
            </a:r>
            <a:r>
              <a:rPr lang="pl-PL" sz="1600" b="1" i="0" dirty="0" err="1">
                <a:solidFill>
                  <a:srgbClr val="002A99"/>
                </a:solidFill>
                <a:effectLst/>
                <a:latin typeface="Inter"/>
                <a:hlinkClick r:id="rId2"/>
              </a:rPr>
              <a:t>Expert</a:t>
            </a:r>
            <a:r>
              <a:rPr lang="pl-PL" sz="1600" dirty="0">
                <a:solidFill>
                  <a:srgbClr val="00002E"/>
                </a:solidFill>
                <a:latin typeface="Inter"/>
              </a:rPr>
              <a:t>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oraz śledzić nowe projekty poprzez - </a:t>
            </a:r>
            <a:r>
              <a:rPr lang="pl-PL" sz="1600" b="1" i="0" dirty="0">
                <a:solidFill>
                  <a:srgbClr val="002A99"/>
                </a:solidFill>
                <a:effectLst/>
                <a:latin typeface="Inter"/>
                <a:hlinkClick r:id="rId3"/>
              </a:rPr>
              <a:t>TAIEX Database</a:t>
            </a:r>
            <a:r>
              <a:rPr lang="pl-PL" sz="1600" b="1" i="0" dirty="0">
                <a:solidFill>
                  <a:srgbClr val="002A99"/>
                </a:solidFill>
                <a:effectLst/>
                <a:latin typeface="Inter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b="1" i="0" dirty="0">
              <a:solidFill>
                <a:srgbClr val="002A99"/>
              </a:solidFill>
              <a:effectLst/>
              <a:latin typeface="Inter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Wniosek o projekt TAIEX składamy poprzez - </a:t>
            </a:r>
            <a:r>
              <a:rPr lang="pl-PL" sz="1600" b="1" i="0" dirty="0" err="1">
                <a:solidFill>
                  <a:srgbClr val="002A99"/>
                </a:solidFill>
                <a:effectLst/>
                <a:latin typeface="Inter"/>
                <a:hlinkClick r:id="rId4"/>
              </a:rPr>
              <a:t>Apply</a:t>
            </a:r>
            <a:r>
              <a:rPr lang="pl-PL" sz="1600" b="1" i="0" dirty="0">
                <a:solidFill>
                  <a:srgbClr val="002A99"/>
                </a:solidFill>
                <a:effectLst/>
                <a:latin typeface="Inter"/>
                <a:hlinkClick r:id="rId4"/>
              </a:rPr>
              <a:t> for TAIEX Assistance</a:t>
            </a:r>
            <a:r>
              <a:rPr lang="pl-PL" sz="1600" b="1" i="0" dirty="0">
                <a:solidFill>
                  <a:srgbClr val="002A99"/>
                </a:solidFill>
                <a:effectLst/>
                <a:latin typeface="Inter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b="1" i="0" dirty="0">
              <a:solidFill>
                <a:srgbClr val="002A99"/>
              </a:solidFill>
              <a:effectLst/>
              <a:latin typeface="Inter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Projekty TAIEX realizowane są za granicą przez pracowników administracji publicznej za zgodą ich pracodawców, w ramach delegacji służbowych. </a:t>
            </a:r>
            <a:r>
              <a:rPr lang="pl-PL" sz="1200" dirty="0">
                <a:solidFill>
                  <a:schemeClr val="tx1"/>
                </a:solidFill>
                <a:latin typeface="Lato" panose="020F0502020204030203" pitchFamily="34" charset="-18"/>
              </a:rPr>
              <a:t>Vide zalecania Ministra SZ </a:t>
            </a:r>
            <a:r>
              <a:rPr lang="pl-PL" sz="1200" dirty="0">
                <a:solidFill>
                  <a:schemeClr val="tx1"/>
                </a:solidFill>
                <a:latin typeface="Lato" panose="020F0502020204030203" pitchFamily="34" charset="-18"/>
                <a:hlinkClick r:id="rId5"/>
              </a:rPr>
              <a:t>https://twinning.msz.gov.pl/aktualno%C5%9Bci/zalecenia-ministra-spraw-zagranicznych-dotycz%C4%85ce-realizacji-projekt%C3%B3w-twinning-i-taiex/</a:t>
            </a:r>
            <a:endParaRPr lang="pl-PL" sz="12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Koszty ww. delegacji pokrywa TAIEX.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Szczegółowych informacji o TAIEX należy szukać na stronie KE -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6"/>
              </a:rPr>
              <a:t>https://enlargement.ec.europa.eu/funding-technical-assistance/taiex_en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i/lub kontaktując się z Krajowym Punktem Kontaktowym w MSZ.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8196" name="Obraz 1">
            <a:extLst>
              <a:ext uri="{FF2B5EF4-FFF2-40B4-BE49-F238E27FC236}">
                <a16:creationId xmlns:a16="http://schemas.microsoft.com/office/drawing/2014/main" id="{EE0DA496-8D91-4C87-B7EE-45E4616BA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Prostokąt 2">
            <a:extLst>
              <a:ext uri="{FF2B5EF4-FFF2-40B4-BE49-F238E27FC236}">
                <a16:creationId xmlns:a16="http://schemas.microsoft.com/office/drawing/2014/main" id="{F9C7BA15-24D8-4F48-8925-BCA6E610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2716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TAIEX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8198" name="Picture 7">
            <a:extLst>
              <a:ext uri="{FF2B5EF4-FFF2-40B4-BE49-F238E27FC236}">
                <a16:creationId xmlns:a16="http://schemas.microsoft.com/office/drawing/2014/main" id="{C916B223-CAE2-428F-85BC-36A560C26C7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736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rostokąt 6">
            <a:extLst>
              <a:ext uri="{FF2B5EF4-FFF2-40B4-BE49-F238E27FC236}">
                <a16:creationId xmlns:a16="http://schemas.microsoft.com/office/drawing/2014/main" id="{2B25529B-0E80-426A-B0B1-8CF1C04CB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9" name="Obraz 6">
            <a:extLst>
              <a:ext uri="{FF2B5EF4-FFF2-40B4-BE49-F238E27FC236}">
                <a16:creationId xmlns:a16="http://schemas.microsoft.com/office/drawing/2014/main" id="{82E5CA6E-8471-4D7F-864B-FCE0091F56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56" y="3106790"/>
            <a:ext cx="10540181" cy="2376487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 ostatnich kilku latach 5-7 miejsce w UE pod względem liczby realizowanych corocznie projektów.</a:t>
            </a:r>
          </a:p>
          <a:p>
            <a:pPr algn="l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Główne kierunki zaangażowania: Partnerstwo Wschodnie.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Główne sektory: finanse publiczne, rolnictwo, transport, ochrona konkurencji i konsumentów, statystyka.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Najbardziej aktywne obecnie polskie instytucje: NIK, ARiMR, UOKiK, NBP, UKNF,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MFiPR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, CUPT, GUS.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Adres strony internetowej KE dot.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>
                <a:solidFill>
                  <a:schemeClr val="tx1"/>
                </a:solidFill>
                <a:latin typeface="Lato" panose="020F0502020204030203" pitchFamily="34" charset="-18"/>
              </a:rPr>
              <a:t>: </a:t>
            </a:r>
            <a:r>
              <a:rPr lang="pl-PL" sz="1600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https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://enlargement.ec.europa.eu/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funding-technical-assistance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/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twinning</a:t>
            </a:r>
            <a:r>
              <a:rPr lang="pl-PL" sz="1600" err="1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_</a:t>
            </a:r>
            <a:r>
              <a:rPr lang="pl-PL" sz="1600">
                <a:solidFill>
                  <a:schemeClr val="tx1"/>
                </a:solidFill>
                <a:latin typeface="Lato" panose="020F0502020204030203" pitchFamily="34" charset="-18"/>
                <a:hlinkClick r:id="rId4"/>
              </a:rPr>
              <a:t>en</a:t>
            </a:r>
            <a:endParaRPr lang="pl-PL" sz="160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14341" name="Obraz 1">
            <a:extLst>
              <a:ext uri="{FF2B5EF4-FFF2-40B4-BE49-F238E27FC236}">
                <a16:creationId xmlns:a16="http://schemas.microsoft.com/office/drawing/2014/main" id="{5EA9CE33-A978-4D24-8F7F-48DE894C6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Prostokąt 2">
            <a:extLst>
              <a:ext uri="{FF2B5EF4-FFF2-40B4-BE49-F238E27FC236}">
                <a16:creationId xmlns:a16="http://schemas.microsoft.com/office/drawing/2014/main" id="{6AB8059F-0555-444E-8FEE-9B1A2E455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6" y="1873250"/>
            <a:ext cx="5318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Udział Polski w </a:t>
            </a:r>
            <a:r>
              <a:rPr lang="pl-PL" altLang="pl-PL" sz="1800" b="1" dirty="0" err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twinningu</a:t>
            </a: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 na tle innych krajów UE</a:t>
            </a:r>
            <a:endParaRPr lang="pl-PL" altLang="pl-PL" sz="1000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rostokąt 6">
            <a:extLst>
              <a:ext uri="{FF2B5EF4-FFF2-40B4-BE49-F238E27FC236}">
                <a16:creationId xmlns:a16="http://schemas.microsoft.com/office/drawing/2014/main" id="{DCA404A9-2301-4E45-B3D5-BA6C0D5FA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7" name="Obraz 6">
            <a:extLst>
              <a:ext uri="{FF2B5EF4-FFF2-40B4-BE49-F238E27FC236}">
                <a16:creationId xmlns:a16="http://schemas.microsoft.com/office/drawing/2014/main" id="{8E109CA5-0078-48D5-82DB-0F05BF2735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761" y="2487614"/>
            <a:ext cx="9694914" cy="2376487"/>
          </a:xfrm>
        </p:spPr>
        <p:txBody>
          <a:bodyPr/>
          <a:lstStyle/>
          <a:p>
            <a:pPr algn="l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Gdzie obecnie realizujemy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twinningi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?</a:t>
            </a:r>
          </a:p>
          <a:p>
            <a:pPr algn="l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NIK – Uganda i Bangladesz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URPL – Ukraina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UKNF – Ukraina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GITD – Macedonia Północna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UOKIK – Mołdawia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GUS – Izrael, Kambodża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Realizujemy obecnie 8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twinningów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na kwotę 13 300 000 euro.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r>
              <a:rPr lang="pl-PL" sz="1800" dirty="0">
                <a:solidFill>
                  <a:schemeClr val="tx1"/>
                </a:solidFill>
              </a:rPr>
              <a:t>Strona </a:t>
            </a:r>
            <a:r>
              <a:rPr lang="pl-PL" sz="1800" dirty="0" err="1">
                <a:solidFill>
                  <a:schemeClr val="tx1"/>
                </a:solidFill>
              </a:rPr>
              <a:t>twinningowa</a:t>
            </a:r>
            <a:r>
              <a:rPr lang="pl-PL" sz="1800" dirty="0">
                <a:solidFill>
                  <a:schemeClr val="tx1"/>
                </a:solidFill>
              </a:rPr>
              <a:t> MSZ: </a:t>
            </a:r>
            <a:r>
              <a:rPr lang="pl-PL" sz="1800" dirty="0">
                <a:solidFill>
                  <a:schemeClr val="tx1"/>
                </a:solidFill>
                <a:hlinkClick r:id="rId4"/>
              </a:rPr>
              <a:t>https://twinning.msz.gov.pl/</a:t>
            </a:r>
            <a:r>
              <a:rPr lang="pl-PL" sz="1800" dirty="0">
                <a:solidFill>
                  <a:schemeClr val="tx1"/>
                </a:solidFill>
              </a:rPr>
              <a:t> - fiszki projektowe, zapowiedzi projektów (</a:t>
            </a:r>
            <a:r>
              <a:rPr lang="pl-PL" sz="1800" dirty="0" err="1">
                <a:solidFill>
                  <a:schemeClr val="tx1"/>
                </a:solidFill>
              </a:rPr>
              <a:t>pipeline</a:t>
            </a:r>
            <a:r>
              <a:rPr lang="pl-PL" sz="1800" dirty="0">
                <a:solidFill>
                  <a:schemeClr val="tx1"/>
                </a:solidFill>
              </a:rPr>
              <a:t>), aktualności dot. twinning i TAIEX</a:t>
            </a:r>
          </a:p>
          <a:p>
            <a:pPr algn="l">
              <a:defRPr/>
            </a:pPr>
            <a:r>
              <a:rPr lang="pl-PL" sz="1800" dirty="0">
                <a:solidFill>
                  <a:schemeClr val="tx1"/>
                </a:solidFill>
              </a:rPr>
              <a:t> </a:t>
            </a: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16389" name="Obraz 1">
            <a:extLst>
              <a:ext uri="{FF2B5EF4-FFF2-40B4-BE49-F238E27FC236}">
                <a16:creationId xmlns:a16="http://schemas.microsoft.com/office/drawing/2014/main" id="{82065814-6D74-4D54-99E8-7633BDAD1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Prostokąt 2">
            <a:extLst>
              <a:ext uri="{FF2B5EF4-FFF2-40B4-BE49-F238E27FC236}">
                <a16:creationId xmlns:a16="http://schemas.microsoft.com/office/drawing/2014/main" id="{9BB6944C-0039-4B6D-B03B-361E33CAD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1685925"/>
            <a:ext cx="284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Udział Polski w twinningu</a:t>
            </a:r>
            <a:endParaRPr lang="pl-PL" altLang="pl-PL" sz="100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e tekstowe 8">
            <a:extLst>
              <a:ext uri="{FF2B5EF4-FFF2-40B4-BE49-F238E27FC236}">
                <a16:creationId xmlns:a16="http://schemas.microsoft.com/office/drawing/2014/main" id="{6E574D69-BBD8-4D47-86DF-C21CA7972DEE}"/>
              </a:ext>
            </a:extLst>
          </p:cNvPr>
          <p:cNvSpPr txBox="1"/>
          <p:nvPr/>
        </p:nvSpPr>
        <p:spPr>
          <a:xfrm>
            <a:off x="4964113" y="5949950"/>
            <a:ext cx="5472112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1800"/>
              </a:lnSpc>
              <a:defRPr/>
            </a:pPr>
            <a:r>
              <a:rPr lang="pl-PL" sz="16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267" name="Prostokąt 6">
            <a:extLst>
              <a:ext uri="{FF2B5EF4-FFF2-40B4-BE49-F238E27FC236}">
                <a16:creationId xmlns:a16="http://schemas.microsoft.com/office/drawing/2014/main" id="{5F43675C-7F4D-42EE-B88E-6D655025F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8" name="Obraz 6">
            <a:extLst>
              <a:ext uri="{FF2B5EF4-FFF2-40B4-BE49-F238E27FC236}">
                <a16:creationId xmlns:a16="http://schemas.microsoft.com/office/drawing/2014/main" id="{021BBCC6-F243-41D2-B9E9-8FE37A99B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Podtytuł 2">
            <a:extLst>
              <a:ext uri="{FF2B5EF4-FFF2-40B4-BE49-F238E27FC236}">
                <a16:creationId xmlns:a16="http://schemas.microsoft.com/office/drawing/2014/main" id="{D5859335-C56C-4481-9185-061015219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6863" y="3068638"/>
            <a:ext cx="6400800" cy="1752600"/>
          </a:xfrm>
        </p:spPr>
        <p:txBody>
          <a:bodyPr/>
          <a:lstStyle/>
          <a:p>
            <a:endParaRPr lang="pl-PL" altLang="pl-PL" sz="2800">
              <a:solidFill>
                <a:schemeClr val="tx1"/>
              </a:solidFill>
            </a:endParaRPr>
          </a:p>
        </p:txBody>
      </p:sp>
      <p:pic>
        <p:nvPicPr>
          <p:cNvPr id="11270" name="Obraz 1">
            <a:extLst>
              <a:ext uri="{FF2B5EF4-FFF2-40B4-BE49-F238E27FC236}">
                <a16:creationId xmlns:a16="http://schemas.microsoft.com/office/drawing/2014/main" id="{4B40F352-2232-4DF1-BD8B-754254079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71" name="Obiekt 2">
            <a:extLst>
              <a:ext uri="{FF2B5EF4-FFF2-40B4-BE49-F238E27FC236}">
                <a16:creationId xmlns:a16="http://schemas.microsoft.com/office/drawing/2014/main" id="{6386CEC7-5EEA-4A45-B9B6-3500165638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072616"/>
              </p:ext>
            </p:extLst>
          </p:nvPr>
        </p:nvGraphicFramePr>
        <p:xfrm>
          <a:off x="288055" y="2608264"/>
          <a:ext cx="11282362" cy="411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9991894" imgH="3705401" progId="Excel.Chart.8">
                  <p:embed/>
                </p:oleObj>
              </mc:Choice>
              <mc:Fallback>
                <p:oleObj name="Chart" r:id="rId4" imgW="9991894" imgH="3705401" progId="Excel.Chart.8">
                  <p:embed/>
                  <p:pic>
                    <p:nvPicPr>
                      <p:cNvPr id="11271" name="Obiekt 2">
                        <a:extLst>
                          <a:ext uri="{FF2B5EF4-FFF2-40B4-BE49-F238E27FC236}">
                            <a16:creationId xmlns:a16="http://schemas.microsoft.com/office/drawing/2014/main" id="{6386CEC7-5EEA-4A45-B9B6-35001656385B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55" y="2608264"/>
                        <a:ext cx="11282362" cy="411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odtytuł 5">
            <a:extLst>
              <a:ext uri="{FF2B5EF4-FFF2-40B4-BE49-F238E27FC236}">
                <a16:creationId xmlns:a16="http://schemas.microsoft.com/office/drawing/2014/main" id="{8ACA01D3-3EA5-4CAC-86C1-E2A4CE94BAE4}"/>
              </a:ext>
            </a:extLst>
          </p:cNvPr>
          <p:cNvSpPr txBox="1">
            <a:spLocks/>
          </p:cNvSpPr>
          <p:nvPr/>
        </p:nvSpPr>
        <p:spPr bwMode="auto">
          <a:xfrm>
            <a:off x="2790825" y="1939925"/>
            <a:ext cx="661035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250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rgbClr val="F79646">
                  <a:lumMod val="75000"/>
                </a:srgbClr>
              </a:buClr>
              <a:defRPr/>
            </a:pPr>
            <a:br>
              <a:rPr lang="pl-PL" altLang="pl-PL" sz="2800" dirty="0">
                <a:solidFill>
                  <a:prstClr val="black"/>
                </a:solidFill>
                <a:latin typeface="Calibri"/>
              </a:rPr>
            </a:br>
            <a:r>
              <a:rPr lang="pl-PL" altLang="pl-PL" sz="7200" b="1" dirty="0">
                <a:solidFill>
                  <a:prstClr val="black"/>
                </a:solidFill>
                <a:latin typeface="Lato" panose="020F0502020204030203" pitchFamily="34" charset="-18"/>
              </a:rPr>
              <a:t>Polska administracja w </a:t>
            </a:r>
            <a:r>
              <a:rPr lang="pl-PL" altLang="pl-PL" sz="7200" b="1" dirty="0" err="1">
                <a:solidFill>
                  <a:prstClr val="black"/>
                </a:solidFill>
                <a:latin typeface="Lato" panose="020F0502020204030203" pitchFamily="34" charset="-18"/>
              </a:rPr>
              <a:t>twinningach</a:t>
            </a:r>
            <a:r>
              <a:rPr lang="pl-PL" altLang="pl-PL" sz="7200" b="1" dirty="0">
                <a:solidFill>
                  <a:prstClr val="black"/>
                </a:solidFill>
                <a:latin typeface="Lato" panose="020F0502020204030203" pitchFamily="34" charset="-18"/>
              </a:rPr>
              <a:t> w latach 2013-2025</a:t>
            </a:r>
            <a:br>
              <a:rPr lang="pl-PL" altLang="pl-PL" sz="2800" dirty="0">
                <a:solidFill>
                  <a:prstClr val="black"/>
                </a:solidFill>
                <a:latin typeface="Calibri"/>
              </a:rPr>
            </a:br>
            <a:br>
              <a:rPr lang="pl-PL" altLang="pl-PL" sz="3600" dirty="0">
                <a:solidFill>
                  <a:prstClr val="black"/>
                </a:solidFill>
                <a:latin typeface="Calibri"/>
              </a:rPr>
            </a:br>
            <a:endParaRPr lang="pl-PL" altLang="pl-PL" sz="72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e tekstowe 8">
            <a:extLst>
              <a:ext uri="{FF2B5EF4-FFF2-40B4-BE49-F238E27FC236}">
                <a16:creationId xmlns:a16="http://schemas.microsoft.com/office/drawing/2014/main" id="{6E574D69-BBD8-4D47-86DF-C21CA7972DEE}"/>
              </a:ext>
            </a:extLst>
          </p:cNvPr>
          <p:cNvSpPr txBox="1"/>
          <p:nvPr/>
        </p:nvSpPr>
        <p:spPr>
          <a:xfrm>
            <a:off x="4964113" y="5949950"/>
            <a:ext cx="5472112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1800"/>
              </a:lnSpc>
              <a:defRPr/>
            </a:pPr>
            <a:r>
              <a:rPr lang="pl-PL" sz="16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291" name="Prostokąt 6">
            <a:extLst>
              <a:ext uri="{FF2B5EF4-FFF2-40B4-BE49-F238E27FC236}">
                <a16:creationId xmlns:a16="http://schemas.microsoft.com/office/drawing/2014/main" id="{2D81628B-A346-473C-BFC6-9BB876D82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Obraz 6">
            <a:extLst>
              <a:ext uri="{FF2B5EF4-FFF2-40B4-BE49-F238E27FC236}">
                <a16:creationId xmlns:a16="http://schemas.microsoft.com/office/drawing/2014/main" id="{93BBA74A-B92D-405B-BEB0-0E84E6F90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Podtytuł 2">
            <a:extLst>
              <a:ext uri="{FF2B5EF4-FFF2-40B4-BE49-F238E27FC236}">
                <a16:creationId xmlns:a16="http://schemas.microsoft.com/office/drawing/2014/main" id="{4CCE5CD6-88C2-4D6F-BB12-FCA5FE960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6863" y="3068638"/>
            <a:ext cx="6400800" cy="1752600"/>
          </a:xfrm>
        </p:spPr>
        <p:txBody>
          <a:bodyPr/>
          <a:lstStyle/>
          <a:p>
            <a:endParaRPr lang="pl-PL" altLang="pl-PL" sz="2800">
              <a:solidFill>
                <a:schemeClr val="tx1"/>
              </a:solidFill>
            </a:endParaRPr>
          </a:p>
        </p:txBody>
      </p:sp>
      <p:pic>
        <p:nvPicPr>
          <p:cNvPr id="12294" name="Obraz 1">
            <a:extLst>
              <a:ext uri="{FF2B5EF4-FFF2-40B4-BE49-F238E27FC236}">
                <a16:creationId xmlns:a16="http://schemas.microsoft.com/office/drawing/2014/main" id="{8920276C-9F43-4903-B461-73EAD1ABD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dtytuł 5">
            <a:extLst>
              <a:ext uri="{FF2B5EF4-FFF2-40B4-BE49-F238E27FC236}">
                <a16:creationId xmlns:a16="http://schemas.microsoft.com/office/drawing/2014/main" id="{8CFA4870-F1E8-480A-809A-3AE599C42B77}"/>
              </a:ext>
            </a:extLst>
          </p:cNvPr>
          <p:cNvSpPr txBox="1">
            <a:spLocks/>
          </p:cNvSpPr>
          <p:nvPr/>
        </p:nvSpPr>
        <p:spPr bwMode="auto">
          <a:xfrm>
            <a:off x="2554289" y="1598614"/>
            <a:ext cx="70834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250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rgbClr val="F79646">
                  <a:lumMod val="75000"/>
                </a:srgbClr>
              </a:buClr>
              <a:defRPr/>
            </a:pPr>
            <a:br>
              <a:rPr lang="pl-PL" altLang="pl-PL" sz="2800" dirty="0">
                <a:solidFill>
                  <a:prstClr val="black"/>
                </a:solidFill>
                <a:latin typeface="Calibri"/>
              </a:rPr>
            </a:br>
            <a:r>
              <a:rPr lang="pl-PL" altLang="pl-PL" sz="7200" b="1" dirty="0">
                <a:solidFill>
                  <a:prstClr val="black"/>
                </a:solidFill>
                <a:latin typeface="Lato" panose="020F0502020204030203" pitchFamily="34" charset="-18"/>
              </a:rPr>
              <a:t>Wartość budżetów projektów </a:t>
            </a:r>
            <a:r>
              <a:rPr lang="pl-PL" altLang="pl-PL" sz="7200" b="1" dirty="0" err="1">
                <a:solidFill>
                  <a:prstClr val="black"/>
                </a:solidFill>
                <a:latin typeface="Lato" panose="020F0502020204030203" pitchFamily="34" charset="-18"/>
              </a:rPr>
              <a:t>twinningowych</a:t>
            </a:r>
            <a:r>
              <a:rPr lang="pl-PL" altLang="pl-PL" sz="7200" b="1" dirty="0">
                <a:solidFill>
                  <a:prstClr val="black"/>
                </a:solidFill>
                <a:latin typeface="Lato" panose="020F0502020204030203" pitchFamily="34" charset="-18"/>
              </a:rPr>
              <a:t> wygranych przez polskie instytucje w latach 2013-2025 w euro</a:t>
            </a:r>
            <a:endParaRPr lang="pl-PL" altLang="pl-PL" sz="7200" b="1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rgbClr val="F79646">
                  <a:lumMod val="75000"/>
                </a:srgbClr>
              </a:buClr>
              <a:defRPr/>
            </a:pPr>
            <a:br>
              <a:rPr lang="pl-PL" altLang="pl-PL" sz="2800" dirty="0">
                <a:solidFill>
                  <a:prstClr val="black"/>
                </a:solidFill>
                <a:latin typeface="Calibri"/>
              </a:rPr>
            </a:br>
            <a:br>
              <a:rPr lang="pl-PL" altLang="pl-PL" sz="3600" dirty="0">
                <a:solidFill>
                  <a:prstClr val="black"/>
                </a:solidFill>
                <a:latin typeface="Calibri"/>
              </a:rPr>
            </a:br>
            <a:endParaRPr lang="pl-PL" altLang="pl-PL" sz="2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2296" name="Wykres 10">
            <a:extLst>
              <a:ext uri="{FF2B5EF4-FFF2-40B4-BE49-F238E27FC236}">
                <a16:creationId xmlns:a16="http://schemas.microsoft.com/office/drawing/2014/main" id="{44DE857C-802E-41D0-A945-2234867BA3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5417489"/>
              </p:ext>
            </p:extLst>
          </p:nvPr>
        </p:nvGraphicFramePr>
        <p:xfrm>
          <a:off x="1520825" y="2622550"/>
          <a:ext cx="10267950" cy="314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9477439" imgH="2895684" progId="Excel.Chart.8">
                  <p:embed/>
                </p:oleObj>
              </mc:Choice>
              <mc:Fallback>
                <p:oleObj name="Chart" r:id="rId4" imgW="9477439" imgH="2895684" progId="Excel.Chart.8">
                  <p:embed/>
                  <p:pic>
                    <p:nvPicPr>
                      <p:cNvPr id="12296" name="Wykres 10">
                        <a:extLst>
                          <a:ext uri="{FF2B5EF4-FFF2-40B4-BE49-F238E27FC236}">
                            <a16:creationId xmlns:a16="http://schemas.microsoft.com/office/drawing/2014/main" id="{44DE857C-802E-41D0-A945-2234867BA34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2622550"/>
                        <a:ext cx="10267950" cy="314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rostokąt 6">
            <a:extLst>
              <a:ext uri="{FF2B5EF4-FFF2-40B4-BE49-F238E27FC236}">
                <a16:creationId xmlns:a16="http://schemas.microsoft.com/office/drawing/2014/main" id="{80C20A0B-6FA1-406F-A999-33263D71A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1" name="Obraz 6">
            <a:extLst>
              <a:ext uri="{FF2B5EF4-FFF2-40B4-BE49-F238E27FC236}">
                <a16:creationId xmlns:a16="http://schemas.microsoft.com/office/drawing/2014/main" id="{FE4AAED1-A94F-47BE-8CE8-85B668EAB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464" y="2487614"/>
            <a:ext cx="11021961" cy="2376487"/>
          </a:xfrm>
        </p:spPr>
        <p:txBody>
          <a:bodyPr/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rPr>
              <a:t>Beneficjenci: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-18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partnerzy UE w ramach polityki sąsiedztwa i rozszerzenia (DG ENEST) : Albania, Bośnia i Hercegowina, Kosowo, Macedonia Północna, Czarnogóra, Serbia oraz Turcja, Armenia, Azerbejdżan, Białoruś, Gruzja, Mołdawia, Ukraina;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partnerzy z Afryki Północnej i Bliskiego Wschodu (DG MENA): Algieria, Egipt, Izrael, Jordania, Liban, Libia, Maroko, Palestyna, Syria, Tunezja;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państwa partnerskie i terytoria objęte działaniem DG INTPA: Afryka Subsaharyjska, Azja i Pacyfik, Ameryka Południowa i Środkowa oraz Karaiby.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Czas realizacji: od 8 miesięcy do 3 lat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Budżet: od 250 tysięcy do 3 milionów euro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 realizację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zaangażowane są całe instytucje.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Duże oddziaływanie na proces reform administracji beneficjentów.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to grant przyznawany polskiej instytucji przez KE na realizację działań projektowych. Procedura konkursowa.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powinien być zrealizowany wyłącznie ze środków budżetu danego projektu. Polska instytucja nie powinna dopłacać do realizacji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z własnych środków.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7173" name="Obraz 1">
            <a:extLst>
              <a:ext uri="{FF2B5EF4-FFF2-40B4-BE49-F238E27FC236}">
                <a16:creationId xmlns:a16="http://schemas.microsoft.com/office/drawing/2014/main" id="{43BE0BC6-639A-45D3-923E-032E112F9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Prostokąt 2">
            <a:extLst>
              <a:ext uri="{FF2B5EF4-FFF2-40B4-BE49-F238E27FC236}">
                <a16:creationId xmlns:a16="http://schemas.microsoft.com/office/drawing/2014/main" id="{8775E847-468E-4F14-BBAC-0C226E0FE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3014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- charakterystyka</a:t>
            </a:r>
            <a:endParaRPr lang="pl-PL" altLang="pl-PL" sz="100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rostokąt 6">
            <a:extLst>
              <a:ext uri="{FF2B5EF4-FFF2-40B4-BE49-F238E27FC236}">
                <a16:creationId xmlns:a16="http://schemas.microsoft.com/office/drawing/2014/main" id="{80C20A0B-6FA1-406F-A999-33263D71A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1" name="Obraz 6">
            <a:extLst>
              <a:ext uri="{FF2B5EF4-FFF2-40B4-BE49-F238E27FC236}">
                <a16:creationId xmlns:a16="http://schemas.microsoft.com/office/drawing/2014/main" id="{FE4AAED1-A94F-47BE-8CE8-85B668EAB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794" y="2487614"/>
            <a:ext cx="9989881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Powstanie projektu/ jego realizacja – długi proces.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Programowanie – przygotowanie planu realizacji projektów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twinningowych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Kraj partnerski i Komisja Europejska decydują, że twinning jest odpowiednim narzędziem wspierania reform w danym sektorze administracji publicznej.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 - etap powstawania tematów projektów.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Przygotowanie tzw. fiszki projektowej (założenia projektu). Instytucja administracji publicznej beneficjenta we współpracy z KE. Fiszka projektowa to dokument bazowy dla przyszłych ofert.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- etap powstawania szczegółowych zakresów projektów. Każda fiszka ma przypisany jej budżet.</a:t>
            </a: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----------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Rozpoczęcie konkursu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twinningowego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Tzw. </a:t>
            </a:r>
            <a:r>
              <a:rPr lang="pl-PL" sz="1600" i="1" dirty="0" err="1">
                <a:solidFill>
                  <a:schemeClr val="tx1"/>
                </a:solidFill>
                <a:latin typeface="Lato" panose="020F0502020204030203" pitchFamily="34" charset="-18"/>
              </a:rPr>
              <a:t>call</a:t>
            </a:r>
            <a:r>
              <a:rPr lang="pl-PL" sz="1600" i="1" dirty="0">
                <a:solidFill>
                  <a:schemeClr val="tx1"/>
                </a:solidFill>
                <a:latin typeface="Lato" panose="020F0502020204030203" pitchFamily="34" charset="-18"/>
              </a:rPr>
              <a:t> for </a:t>
            </a:r>
            <a:r>
              <a:rPr lang="pl-PL" sz="1600" i="1" dirty="0" err="1">
                <a:solidFill>
                  <a:schemeClr val="tx1"/>
                </a:solidFill>
                <a:latin typeface="Lato" panose="020F0502020204030203" pitchFamily="34" charset="-18"/>
              </a:rPr>
              <a:t>proposals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Fiszka przesłana przez KE do KPK wszystkich państw UE.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Około 8 tygodni na przygotowanie oferty. (Państwo EU może przygotować wyłącznie jedną ofertę).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Wybór oferty. 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Podpisanie kontraktu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twinningowego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i rozpoczęcie realizacji.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Zakończenie realizacji po kilkunastu/kilkudziesięciu miesiącach.</a:t>
            </a: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7173" name="Obraz 1">
            <a:extLst>
              <a:ext uri="{FF2B5EF4-FFF2-40B4-BE49-F238E27FC236}">
                <a16:creationId xmlns:a16="http://schemas.microsoft.com/office/drawing/2014/main" id="{43BE0BC6-639A-45D3-923E-032E112F9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Prostokąt 2">
            <a:extLst>
              <a:ext uri="{FF2B5EF4-FFF2-40B4-BE49-F238E27FC236}">
                <a16:creationId xmlns:a16="http://schemas.microsoft.com/office/drawing/2014/main" id="{8775E847-468E-4F14-BBAC-0C226E0FE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3014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- charakterystyka</a:t>
            </a:r>
            <a:endParaRPr lang="pl-PL" altLang="pl-PL" sz="100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109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2D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26817" y="1863044"/>
            <a:ext cx="9360000" cy="17040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1. </a:t>
            </a:r>
            <a:r>
              <a:rPr lang="pl-PL" sz="2800" b="1" spc="-100" dirty="0" err="1">
                <a:solidFill>
                  <a:schemeClr val="bg1"/>
                </a:solidFill>
                <a:cs typeface="Arial" panose="020B0604020202020204" pitchFamily="34" charset="0"/>
              </a:rPr>
              <a:t>Webinar</a:t>
            </a: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 jest transmitowany na żywo i nie jest nagrywany. </a:t>
            </a:r>
            <a:b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2. Zapraszamy do sekcji pytań i odpowiedzi.</a:t>
            </a:r>
            <a:b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3. Trener odpowie na pytania dotyczące zakresu </a:t>
            </a:r>
            <a:r>
              <a:rPr lang="pl-PL" sz="2800" b="1" spc="-100" dirty="0" err="1">
                <a:solidFill>
                  <a:schemeClr val="bg1"/>
                </a:solidFill>
                <a:cs typeface="Arial" panose="020B0604020202020204" pitchFamily="34" charset="0"/>
              </a:rPr>
              <a:t>webinaru</a:t>
            </a: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 pod koniec spotkania.</a:t>
            </a:r>
            <a:b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4. Linki do materiałów będą umieszczone w sekcji pytań i odpowiedzi.</a:t>
            </a:r>
            <a:b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5. Po </a:t>
            </a:r>
            <a:r>
              <a:rPr lang="pl-PL" sz="2800" b="1" spc="-100" dirty="0" err="1">
                <a:solidFill>
                  <a:schemeClr val="bg1"/>
                </a:solidFill>
                <a:cs typeface="Arial" panose="020B0604020202020204" pitchFamily="34" charset="0"/>
              </a:rPr>
              <a:t>webinarze</a:t>
            </a: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 prosimy o wypełnienie ankiety oceny.</a:t>
            </a:r>
            <a:b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6. Nie wystawiamy zaświadczeń o udziale w </a:t>
            </a:r>
            <a:r>
              <a:rPr lang="pl-PL" sz="2800" b="1" spc="-100" dirty="0" err="1">
                <a:solidFill>
                  <a:schemeClr val="bg1"/>
                </a:solidFill>
                <a:cs typeface="Arial" panose="020B0604020202020204" pitchFamily="34" charset="0"/>
              </a:rPr>
              <a:t>webinarze</a:t>
            </a:r>
            <a:r>
              <a:rPr lang="pl-PL" sz="2800" b="1" spc="-100" dirty="0">
                <a:solidFill>
                  <a:schemeClr val="bg1"/>
                </a:solidFill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B65915CF-2A76-DD9A-5A92-FBEBDF55655B}"/>
              </a:ext>
            </a:extLst>
          </p:cNvPr>
          <p:cNvSpPr/>
          <p:nvPr/>
        </p:nvSpPr>
        <p:spPr>
          <a:xfrm>
            <a:off x="950311" y="309187"/>
            <a:ext cx="4690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Zasady organizacyjne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5E4382E-D496-18E7-964A-81B9EBD64262}"/>
              </a:ext>
            </a:extLst>
          </p:cNvPr>
          <p:cNvSpPr/>
          <p:nvPr/>
        </p:nvSpPr>
        <p:spPr>
          <a:xfrm>
            <a:off x="2991237" y="6136501"/>
            <a:ext cx="8276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</a:rPr>
              <a:t>Program dzielenia się wiedzą w służbie cywilnej</a:t>
            </a: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76476796-425A-045D-A3D9-640FECB00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14" y="4994956"/>
            <a:ext cx="1784195" cy="17841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1934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rostokąt 6">
            <a:extLst>
              <a:ext uri="{FF2B5EF4-FFF2-40B4-BE49-F238E27FC236}">
                <a16:creationId xmlns:a16="http://schemas.microsoft.com/office/drawing/2014/main" id="{587AD5B9-8A83-46D3-B0F9-682309514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71" name="Obraz 6">
            <a:extLst>
              <a:ext uri="{FF2B5EF4-FFF2-40B4-BE49-F238E27FC236}">
                <a16:creationId xmlns:a16="http://schemas.microsoft.com/office/drawing/2014/main" id="{58F2963B-599F-4114-B54C-018DD2C4F4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626" y="2487614"/>
            <a:ext cx="9980049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Jak przygotować się do realizacji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?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Wczesna identyfikacja zawartości fiszki projektowej – poprzez bezpośrednie kontakty z beneficjentem – sytuacja idealna.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Informacja o planowanych projektach –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pipeline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of twinning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projects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– na stronie MSZ: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3"/>
              </a:rPr>
              <a:t>https://twinning.msz.gov.pl/</a:t>
            </a: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Szkolenia organizowane przez MSZ na poziomie podstawowym.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Rozpoczęcie tzw.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call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for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proposals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– poznanie zawartości fiszki projektowej.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Konsultacja z doświadczonymi polskiej instytucjami administracji publicznej.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Przygotowanie oferty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twinningowej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Przyjęcie wewnętrznych reguł realizacji projektu – zarządzenie kierownika jednostki. 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Utworzenie szerokiego zespołu projektowego złożonego z poszczególnych departamentów.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Podpisanie kontraktu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twinningowego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przez szefa jednostki (w praktyce polskiego kierownika projektu). 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32773" name="Obraz 1">
            <a:extLst>
              <a:ext uri="{FF2B5EF4-FFF2-40B4-BE49-F238E27FC236}">
                <a16:creationId xmlns:a16="http://schemas.microsoft.com/office/drawing/2014/main" id="{2EA9B5B1-D704-4F69-8150-8E741E3F2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Prostokąt 2">
            <a:extLst>
              <a:ext uri="{FF2B5EF4-FFF2-40B4-BE49-F238E27FC236}">
                <a16:creationId xmlns:a16="http://schemas.microsoft.com/office/drawing/2014/main" id="{3C59F1FD-C139-4563-B091-06A397A4F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3014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99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rostokąt 6">
            <a:extLst>
              <a:ext uri="{FF2B5EF4-FFF2-40B4-BE49-F238E27FC236}">
                <a16:creationId xmlns:a16="http://schemas.microsoft.com/office/drawing/2014/main" id="{587AD5B9-8A83-46D3-B0F9-682309514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71" name="Obraz 6">
            <a:extLst>
              <a:ext uri="{FF2B5EF4-FFF2-40B4-BE49-F238E27FC236}">
                <a16:creationId xmlns:a16="http://schemas.microsoft.com/office/drawing/2014/main" id="{58F2963B-599F-4114-B54C-018DD2C4F4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452" y="2487614"/>
            <a:ext cx="11090787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Realizacja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Ustalenie wraz z beneficjentem szczegółowego harmonogramu działań i rozpisanie budżetu projektu, a także przypisanie do działań poszczególnych ekspertów.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Polscy eksperci realizują działania szkoleniowe w kraju beneficjenta w ramach delegacji służbowych finansowanych z budżetu projektu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twinningowego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Vide zalecenia Ministra SZ.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Eksperci merytoryczni dostają rekompensatę z tytułu dodatkowych działań na rzecz projektu w ramach np. dodatków zadaniowych (340-350 euro za każdy dzień pracy z beneficjentem), otrzymują diety pobytowe, bilety lotnicze/hotele opłacane z budżetu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Pracownicy techniczni (kadry, księgowość, informatyka, prawnicy itd.) otrzymują rekompensatę z tytułu dodatkowej pracy na rzecz projektu w ramach np. dodatków zadaniowych. Specjalna pula środków na zarządzanie.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Możliwości wprowadzania zmian w działaniach, harmonogramie, budżecie w trakcie realizacji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Raportowanie do Komisji Europejskiej i audyt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32773" name="Obraz 1">
            <a:extLst>
              <a:ext uri="{FF2B5EF4-FFF2-40B4-BE49-F238E27FC236}">
                <a16:creationId xmlns:a16="http://schemas.microsoft.com/office/drawing/2014/main" id="{2EA9B5B1-D704-4F69-8150-8E741E3F2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Prostokąt 2">
            <a:extLst>
              <a:ext uri="{FF2B5EF4-FFF2-40B4-BE49-F238E27FC236}">
                <a16:creationId xmlns:a16="http://schemas.microsoft.com/office/drawing/2014/main" id="{3C59F1FD-C139-4563-B091-06A397A4F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812925"/>
            <a:ext cx="3014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- charakterystyka</a:t>
            </a:r>
            <a:endParaRPr lang="pl-PL" altLang="pl-PL" sz="1000">
              <a:solidFill>
                <a:srgbClr val="000000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257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rostokąt 6">
            <a:extLst>
              <a:ext uri="{FF2B5EF4-FFF2-40B4-BE49-F238E27FC236}">
                <a16:creationId xmlns:a16="http://schemas.microsoft.com/office/drawing/2014/main" id="{6047EB7B-905B-401D-A4E8-84A46D53B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3" name="Obraz 6">
            <a:extLst>
              <a:ext uri="{FF2B5EF4-FFF2-40B4-BE49-F238E27FC236}">
                <a16:creationId xmlns:a16="http://schemas.microsoft.com/office/drawing/2014/main" id="{B47255B2-9E04-4365-9F16-13B6DA42A4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2905125"/>
            <a:ext cx="10500851" cy="2376488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Korzyści:</a:t>
            </a:r>
          </a:p>
          <a:p>
            <a:pPr marL="285750" indent="-28575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Możliwość realizacji celów polskiej polityki zagranicznej przy użyciu środków wspólnotowych.</a:t>
            </a:r>
          </a:p>
          <a:p>
            <a:pPr marL="285750" indent="-28575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Przyczynia się do efektywnego wykorzystywania środków finansowych ze wspólnego budżetu Unii Europejskiej - („odzyskujemy” część środków wpłacanych w formie składek do wspólnotowego budżetu).</a:t>
            </a: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Stwarza atrakcyjne możliwości rozwoju zawodowego dla pracowników realizujących projekty. </a:t>
            </a:r>
          </a:p>
          <a:p>
            <a:pPr algn="l" eaLnBrk="1" hangingPunct="1">
              <a:spcBef>
                <a:spcPct val="0"/>
              </a:spcBef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algn="l" eaLnBrk="1" hangingPunct="1">
              <a:spcBef>
                <a:spcPct val="0"/>
              </a:spcBef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algn="l" eaLnBrk="1" hangingPunct="1">
              <a:spcBef>
                <a:spcPct val="0"/>
              </a:spcBef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Wyzwania:</a:t>
            </a: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Ciężar dodatkowych zadań merytorycznych i technicznych, proceduralnych dla instytucji.</a:t>
            </a: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prstClr val="black"/>
                </a:solidFill>
                <a:latin typeface="Lato" panose="020F0502020204030203" pitchFamily="34" charset="-18"/>
                <a:cs typeface="Arial" charset="0"/>
              </a:rPr>
              <a:t>Czasowa nieobecność pracowników. </a:t>
            </a: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marL="342900" indent="-34290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prstClr val="black"/>
              </a:solidFill>
              <a:latin typeface="Lato" panose="020F0502020204030203" pitchFamily="34" charset="-18"/>
              <a:cs typeface="Arial" charset="0"/>
            </a:endParaRPr>
          </a:p>
          <a:p>
            <a:pPr marL="361950" indent="-361950" algn="l" eaLnBrk="1" hangingPunct="1">
              <a:spcBef>
                <a:spcPct val="0"/>
              </a:spcBef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pl-PL" sz="1800" b="1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20485" name="Obraz 1">
            <a:extLst>
              <a:ext uri="{FF2B5EF4-FFF2-40B4-BE49-F238E27FC236}">
                <a16:creationId xmlns:a16="http://schemas.microsoft.com/office/drawing/2014/main" id="{DAB5A207-6C5B-4131-B85E-BBF3B01EA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Prostokąt 2">
            <a:extLst>
              <a:ext uri="{FF2B5EF4-FFF2-40B4-BE49-F238E27FC236}">
                <a16:creationId xmlns:a16="http://schemas.microsoft.com/office/drawing/2014/main" id="{5FA75ACA-3F8C-4AD7-9CE5-F8E6C4576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231" y="1949450"/>
            <a:ext cx="8983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Korzyści i wyzwania dla polskiej administracji z udziału w projektach twinning i TAIEX</a:t>
            </a:r>
            <a:endParaRPr lang="pl-PL" altLang="pl-PL" sz="1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7" name="Picture 7">
            <a:extLst>
              <a:ext uri="{FF2B5EF4-FFF2-40B4-BE49-F238E27FC236}">
                <a16:creationId xmlns:a16="http://schemas.microsoft.com/office/drawing/2014/main" id="{E8E48DDB-F934-4197-B499-9ABFD83B9A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rostokąt 6">
            <a:extLst>
              <a:ext uri="{FF2B5EF4-FFF2-40B4-BE49-F238E27FC236}">
                <a16:creationId xmlns:a16="http://schemas.microsoft.com/office/drawing/2014/main" id="{B02D5845-C889-4047-BB0D-D1BCAD4E1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5" name="Obraz 6">
            <a:extLst>
              <a:ext uri="{FF2B5EF4-FFF2-40B4-BE49-F238E27FC236}">
                <a16:creationId xmlns:a16="http://schemas.microsoft.com/office/drawing/2014/main" id="{29A96229-A522-456D-AB27-9EE311AB74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271" y="2554289"/>
            <a:ext cx="11031793" cy="2376487"/>
          </a:xfrm>
        </p:spPr>
        <p:txBody>
          <a:bodyPr/>
          <a:lstStyle/>
          <a:p>
            <a:pPr algn="l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TAIEX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Elastyczny, szybki, „szyty na miarę” do aktualnych potrzeb beneficjenta.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Polecamy inicjować projekty TAIEX w ramach współpracy z partnerami zagranicznymi. We wniosku projektowym można wskazać polską instytucję.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Warto zarejestrować się w bazie ekspertów TAIEX -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2A99"/>
                </a:solidFill>
                <a:effectLst/>
                <a:uLnTx/>
                <a:uFillTx/>
                <a:latin typeface="Inter"/>
                <a:ea typeface="+mn-ea"/>
                <a:cs typeface="+mn-cs"/>
                <a:hlinkClick r:id="rId4"/>
              </a:rPr>
              <a:t>Register as TAIEX </a:t>
            </a:r>
            <a:r>
              <a:rPr kumimoji="0" lang="pl-PL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A99"/>
                </a:solidFill>
                <a:effectLst/>
                <a:uLnTx/>
                <a:uFillTx/>
                <a:latin typeface="Inter"/>
                <a:ea typeface="+mn-ea"/>
                <a:cs typeface="+mn-cs"/>
                <a:hlinkClick r:id="rId4"/>
              </a:rPr>
              <a:t>Expert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002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endParaRPr lang="pl-PL" sz="1600" b="1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Duże projekty, na zasadzie konkursu, grant, możliwość wpływania na strategiczne reformy beneficjenta.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– realizacja projektu jest wyzwaniem dla polskiej instytucji, pomoc ze strony MSZ, pomoc ze strony doświadczonych polskich instytucji.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Czy zagraniczne instytucje publiczne, z którymi Państwo współpracują wiedzą o </a:t>
            </a:r>
            <a:r>
              <a:rPr lang="pl-PL" sz="1600" b="1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Polska jest w pierwszej 10-ce najaktywniejszych państw UE w realizacji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i TAIEX. Jednak uważamy, że stać nas na więcej.</a:t>
            </a:r>
          </a:p>
          <a:p>
            <a:pPr algn="l">
              <a:defRPr/>
            </a:pP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Zachęcamy do wykorzystywania </a:t>
            </a:r>
            <a:r>
              <a:rPr lang="pl-PL" sz="1600" b="1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 i TAIEX w budowaniu relacji międzynarodowych.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18437" name="Obraz 1">
            <a:extLst>
              <a:ext uri="{FF2B5EF4-FFF2-40B4-BE49-F238E27FC236}">
                <a16:creationId xmlns:a16="http://schemas.microsoft.com/office/drawing/2014/main" id="{9B68BE96-B206-4551-A53D-FE567082D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Prostokąt 2">
            <a:extLst>
              <a:ext uri="{FF2B5EF4-FFF2-40B4-BE49-F238E27FC236}">
                <a16:creationId xmlns:a16="http://schemas.microsoft.com/office/drawing/2014/main" id="{1B47ED6C-6976-48B9-A0BA-FD5A19BE2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764" y="1954214"/>
            <a:ext cx="1768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Podsumowanie</a:t>
            </a:r>
            <a:endParaRPr lang="pl-PL" altLang="pl-PL" sz="1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9" name="Picture 7">
            <a:extLst>
              <a:ext uri="{FF2B5EF4-FFF2-40B4-BE49-F238E27FC236}">
                <a16:creationId xmlns:a16="http://schemas.microsoft.com/office/drawing/2014/main" id="{307F0FD8-B5AF-46B3-A77E-6C2EDAC4513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Podtytuł 5">
            <a:extLst>
              <a:ext uri="{FF2B5EF4-FFF2-40B4-BE49-F238E27FC236}">
                <a16:creationId xmlns:a16="http://schemas.microsoft.com/office/drawing/2014/main" id="{863C4FFD-8C3E-4BDE-B5DF-0089B2FCF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083" y="2388394"/>
            <a:ext cx="10323871" cy="581025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pl-PL" altLang="pl-PL" sz="5600" dirty="0">
                <a:solidFill>
                  <a:schemeClr val="tx1"/>
                </a:solidFill>
              </a:rPr>
              <a:t>Jedną z miar sprawnego działania polskiej administracji publicznej jest sposób i zakres wykorzystywania przez nią środków UE dla realizacji celów polskiej polityki zagranicznej. </a:t>
            </a: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pl-PL" altLang="pl-PL" sz="5600" dirty="0">
              <a:solidFill>
                <a:schemeClr val="tx1"/>
              </a:solidFill>
            </a:endParaRP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pl-PL" altLang="pl-PL" sz="8000" dirty="0">
                <a:solidFill>
                  <a:schemeClr val="tx1"/>
                </a:solidFill>
              </a:rPr>
              <a:t>Pozostańmy w kontakcie.</a:t>
            </a: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pl-PL" altLang="pl-PL" sz="5600" dirty="0">
              <a:solidFill>
                <a:schemeClr val="tx1"/>
              </a:solidFill>
            </a:endParaRP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pl-PL" altLang="pl-PL" sz="7200" dirty="0">
                <a:solidFill>
                  <a:schemeClr val="tx1"/>
                </a:solidFill>
                <a:latin typeface="Lato" panose="020F0502020204030203" pitchFamily="34" charset="-18"/>
              </a:rPr>
              <a:t>Dziękuję za uwagę i proszę o pytania.</a:t>
            </a: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pl-PL" altLang="pl-PL" sz="72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eaLnBrk="1" fontAlgn="auto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br>
              <a:rPr lang="pl-PL" altLang="pl-PL" sz="2800" dirty="0">
                <a:solidFill>
                  <a:schemeClr val="tx1"/>
                </a:solidFill>
              </a:rPr>
            </a:br>
            <a:br>
              <a:rPr lang="pl-PL" altLang="pl-PL" sz="3600" dirty="0">
                <a:solidFill>
                  <a:schemeClr val="tx1"/>
                </a:solidFill>
              </a:rPr>
            </a:br>
            <a:endParaRPr lang="pl-PL" altLang="pl-PL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5843" name="pole tekstowe 8">
            <a:extLst>
              <a:ext uri="{FF2B5EF4-FFF2-40B4-BE49-F238E27FC236}">
                <a16:creationId xmlns:a16="http://schemas.microsoft.com/office/drawing/2014/main" id="{8565812F-C32E-4324-A5B5-C13AC3303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4865688"/>
            <a:ext cx="460851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600" dirty="0">
                <a:solidFill>
                  <a:prstClr val="black"/>
                </a:solidFill>
                <a:latin typeface="Lato" panose="020F0502020204030203" pitchFamily="34" charset="-18"/>
                <a:cs typeface="Calibri" panose="020F0502020204030204" pitchFamily="34" charset="0"/>
              </a:rPr>
              <a:t>Wojciech Gołębiowski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800" dirty="0">
                <a:solidFill>
                  <a:prstClr val="black"/>
                </a:solidFill>
                <a:latin typeface="Lato" panose="020F0502020204030203" pitchFamily="34" charset="-18"/>
                <a:cs typeface="Calibri" panose="020F0502020204030204" pitchFamily="34" charset="0"/>
              </a:rPr>
              <a:t>Radca generalny/ Krajowy Punkt Kontaktowy programów twinning i TAIEX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800" dirty="0">
                <a:solidFill>
                  <a:prstClr val="black"/>
                </a:solidFill>
                <a:latin typeface="Lato" panose="020F0502020204030203" pitchFamily="34" charset="-18"/>
                <a:cs typeface="Calibri" panose="020F0502020204030204" pitchFamily="34" charset="0"/>
              </a:rPr>
              <a:t>Departament Współpracy Rozwojowej, MSZ</a:t>
            </a:r>
            <a:endParaRPr lang="pl-PL" altLang="pl-PL" sz="240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800" dirty="0">
              <a:solidFill>
                <a:prstClr val="black"/>
              </a:solidFill>
              <a:latin typeface="Lato" panose="020F0502020204030203" pitchFamily="34" charset="-18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1800" dirty="0">
              <a:solidFill>
                <a:srgbClr val="A6A6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Prostokąt 6">
            <a:extLst>
              <a:ext uri="{FF2B5EF4-FFF2-40B4-BE49-F238E27FC236}">
                <a16:creationId xmlns:a16="http://schemas.microsoft.com/office/drawing/2014/main" id="{3C95099F-D0D3-49DC-88FF-5C02572E5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845" name="Obraz 6">
            <a:extLst>
              <a:ext uri="{FF2B5EF4-FFF2-40B4-BE49-F238E27FC236}">
                <a16:creationId xmlns:a16="http://schemas.microsoft.com/office/drawing/2014/main" id="{8C42EC85-EB33-46D5-8925-B7C5D6082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>
            <a:extLst>
              <a:ext uri="{FF2B5EF4-FFF2-40B4-BE49-F238E27FC236}">
                <a16:creationId xmlns:a16="http://schemas.microsoft.com/office/drawing/2014/main" id="{A9883A17-81C5-4A04-927E-A7FE7BEB55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Obraz 7">
            <a:extLst>
              <a:ext uri="{FF2B5EF4-FFF2-40B4-BE49-F238E27FC236}">
                <a16:creationId xmlns:a16="http://schemas.microsoft.com/office/drawing/2014/main" id="{63265E9F-1E90-43B3-A3F9-FA676937A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6">
            <a:extLst>
              <a:ext uri="{FF2B5EF4-FFF2-40B4-BE49-F238E27FC236}">
                <a16:creationId xmlns:a16="http://schemas.microsoft.com/office/drawing/2014/main" id="{56E9A23C-144F-4575-933B-9A4FAB88E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Obraz 6">
            <a:extLst>
              <a:ext uri="{FF2B5EF4-FFF2-40B4-BE49-F238E27FC236}">
                <a16:creationId xmlns:a16="http://schemas.microsoft.com/office/drawing/2014/main" id="{887A6E9C-7A2E-43AA-A298-0241A3B90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271" y="2487614"/>
            <a:ext cx="10953135" cy="3136438"/>
          </a:xfrm>
        </p:spPr>
        <p:txBody>
          <a:bodyPr/>
          <a:lstStyle/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Cel szkolenia.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Przekazanie podstawowych informacji dotyczących sposobów wykorzystania programów UE twinning i TAIEX we współpracy międzynarodowej.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Co to są projekty twinning i TAIEX?</a:t>
            </a: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Kto i w jaki sposób może z nich skorzystać?</a:t>
            </a: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Jak realizować te projekty?</a:t>
            </a: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Jakie korzyści przynosi realizacja projektów?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5125" name="Obraz 1">
            <a:extLst>
              <a:ext uri="{FF2B5EF4-FFF2-40B4-BE49-F238E27FC236}">
                <a16:creationId xmlns:a16="http://schemas.microsoft.com/office/drawing/2014/main" id="{BBCA0E20-A67B-49E7-A5C0-CC354ADC9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Prostokąt 2">
            <a:extLst>
              <a:ext uri="{FF2B5EF4-FFF2-40B4-BE49-F238E27FC236}">
                <a16:creationId xmlns:a16="http://schemas.microsoft.com/office/drawing/2014/main" id="{7735CA3F-9C35-4350-B45C-10912C8D8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8164" y="1809533"/>
            <a:ext cx="357567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1800" b="1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O czym i po co jest to szkolenie?</a:t>
            </a:r>
            <a:endParaRPr lang="pl-PL" altLang="pl-PL" sz="1000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5127" name="Picture 7">
            <a:extLst>
              <a:ext uri="{FF2B5EF4-FFF2-40B4-BE49-F238E27FC236}">
                <a16:creationId xmlns:a16="http://schemas.microsoft.com/office/drawing/2014/main" id="{C0D71E40-EB3B-4558-AB0E-22B5FB7051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6">
            <a:extLst>
              <a:ext uri="{FF2B5EF4-FFF2-40B4-BE49-F238E27FC236}">
                <a16:creationId xmlns:a16="http://schemas.microsoft.com/office/drawing/2014/main" id="{56E9A23C-144F-4575-933B-9A4FAB88E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Obraz 6">
            <a:extLst>
              <a:ext uri="{FF2B5EF4-FFF2-40B4-BE49-F238E27FC236}">
                <a16:creationId xmlns:a16="http://schemas.microsoft.com/office/drawing/2014/main" id="{887A6E9C-7A2E-43AA-A298-0241A3B90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271" y="2487614"/>
            <a:ext cx="10953135" cy="3136438"/>
          </a:xfrm>
        </p:spPr>
        <p:txBody>
          <a:bodyPr/>
          <a:lstStyle/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Harmonogram prezentacji.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Informacje wstępne.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Charakterystyka programu TAIEX.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Charakterystyka programu twinning.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 jakim celu realizujemy projekty.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Podsumowanie.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Pytania.</a:t>
            </a: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Prezentacja znajduje się na stronie MSZ w sekcji „Aktualności” pod adresem: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3"/>
              </a:rPr>
              <a:t>https://twinning.msz.gov.pl/</a:t>
            </a: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5125" name="Obraz 1">
            <a:extLst>
              <a:ext uri="{FF2B5EF4-FFF2-40B4-BE49-F238E27FC236}">
                <a16:creationId xmlns:a16="http://schemas.microsoft.com/office/drawing/2014/main" id="{BBCA0E20-A67B-49E7-A5C0-CC354ADC9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Prostokąt 2">
            <a:extLst>
              <a:ext uri="{FF2B5EF4-FFF2-40B4-BE49-F238E27FC236}">
                <a16:creationId xmlns:a16="http://schemas.microsoft.com/office/drawing/2014/main" id="{7735CA3F-9C35-4350-B45C-10912C8D8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574" y="1827908"/>
            <a:ext cx="521085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1800" b="1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W jaki sposób będzie zrealizowane to szkolenie?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1800" b="1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pl-PL" altLang="pl-PL" sz="1000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5127" name="Picture 7">
            <a:extLst>
              <a:ext uri="{FF2B5EF4-FFF2-40B4-BE49-F238E27FC236}">
                <a16:creationId xmlns:a16="http://schemas.microsoft.com/office/drawing/2014/main" id="{C0D71E40-EB3B-4558-AB0E-22B5FB70519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482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6">
            <a:extLst>
              <a:ext uri="{FF2B5EF4-FFF2-40B4-BE49-F238E27FC236}">
                <a16:creationId xmlns:a16="http://schemas.microsoft.com/office/drawing/2014/main" id="{56E9A23C-144F-4575-933B-9A4FAB88E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Obraz 6">
            <a:extLst>
              <a:ext uri="{FF2B5EF4-FFF2-40B4-BE49-F238E27FC236}">
                <a16:creationId xmlns:a16="http://schemas.microsoft.com/office/drawing/2014/main" id="{887A6E9C-7A2E-43AA-A298-0241A3B90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96" y="2487614"/>
            <a:ext cx="10805651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i TAIEX  - sztandarowe programy Komisji Europejskiej w zakresie współpracy rozwojowej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dla administracji publicznej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Są to programy szkoleniowe polegające na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przekazywaniu dobrych praktyk administracyjnych 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państw członkowskich Unii Europejskiej bliźniaczym jednostkom w krajach: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znajdujących się poza UE (twinning),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znajdujących się poza UE, a także w UE (TAIEX).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lvl="1"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i TAIEX służą inicjowaniu i wspieraniu reform sektora publicznego, promowaniu dobrego zarządzania w administracji publicznej oraz dostosowaniu prawa do standardów UE. </a:t>
            </a:r>
          </a:p>
          <a:p>
            <a:pPr algn="l">
              <a:defRPr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pl-PL" altLang="pl-PL" sz="2800" dirty="0">
              <a:solidFill>
                <a:schemeClr val="tx1"/>
              </a:solidFill>
            </a:endParaRPr>
          </a:p>
        </p:txBody>
      </p:sp>
      <p:pic>
        <p:nvPicPr>
          <p:cNvPr id="5125" name="Obraz 1">
            <a:extLst>
              <a:ext uri="{FF2B5EF4-FFF2-40B4-BE49-F238E27FC236}">
                <a16:creationId xmlns:a16="http://schemas.microsoft.com/office/drawing/2014/main" id="{BBCA0E20-A67B-49E7-A5C0-CC354ADC9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Prostokąt 2">
            <a:extLst>
              <a:ext uri="{FF2B5EF4-FFF2-40B4-BE49-F238E27FC236}">
                <a16:creationId xmlns:a16="http://schemas.microsoft.com/office/drawing/2014/main" id="{7735CA3F-9C35-4350-B45C-10912C8D8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514" y="1812925"/>
            <a:ext cx="195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</a:t>
            </a:r>
            <a:endParaRPr lang="pl-PL" altLang="pl-PL" sz="1000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5127" name="Picture 7">
            <a:extLst>
              <a:ext uri="{FF2B5EF4-FFF2-40B4-BE49-F238E27FC236}">
                <a16:creationId xmlns:a16="http://schemas.microsoft.com/office/drawing/2014/main" id="{C0D71E40-EB3B-4558-AB0E-22B5FB7051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099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rostokąt 6">
            <a:extLst>
              <a:ext uri="{FF2B5EF4-FFF2-40B4-BE49-F238E27FC236}">
                <a16:creationId xmlns:a16="http://schemas.microsoft.com/office/drawing/2014/main" id="{53E99356-B7F7-4248-950E-2CDED4559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Obraz 6">
            <a:extLst>
              <a:ext uri="{FF2B5EF4-FFF2-40B4-BE49-F238E27FC236}">
                <a16:creationId xmlns:a16="http://schemas.microsoft.com/office/drawing/2014/main" id="{816CF8A5-01F6-454D-A43E-AED6213BB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452" y="2487614"/>
            <a:ext cx="11021961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Twinning – od 1998 r., TAIEX – od 1996 r. Początkowo działały wyłącznie w celu wspierania procesu rozszerzenia UE. 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Obecny zakres działania: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17 </a:t>
            </a:r>
            <a:r>
              <a:rPr 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SDGs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(cele zrównoważonego rozwoju) – </a:t>
            </a:r>
            <a:r>
              <a:rPr lang="pl-PL" sz="1600" b="1" dirty="0">
                <a:solidFill>
                  <a:schemeClr val="tx1"/>
                </a:solidFill>
                <a:latin typeface="Lato" panose="020F0502020204030203" pitchFamily="34" charset="-18"/>
              </a:rPr>
              <a:t>wszystkie dziedziny działalności administracji publicznej</a:t>
            </a: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oprócz: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kwestii związanych z wojskowością (zbrojenia, funkcjonowanie sił zbrojnych).</a:t>
            </a:r>
          </a:p>
        </p:txBody>
      </p:sp>
      <p:pic>
        <p:nvPicPr>
          <p:cNvPr id="6149" name="Obraz 1">
            <a:extLst>
              <a:ext uri="{FF2B5EF4-FFF2-40B4-BE49-F238E27FC236}">
                <a16:creationId xmlns:a16="http://schemas.microsoft.com/office/drawing/2014/main" id="{FC416881-42B3-4408-88BB-127A24078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Prostokąt 2">
            <a:extLst>
              <a:ext uri="{FF2B5EF4-FFF2-40B4-BE49-F238E27FC236}">
                <a16:creationId xmlns:a16="http://schemas.microsoft.com/office/drawing/2014/main" id="{2361F2F0-8EF6-4FDA-9C45-EADC794E3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514" y="1812925"/>
            <a:ext cx="195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</a:t>
            </a:r>
            <a:endParaRPr lang="pl-PL" altLang="pl-PL" sz="100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6151" name="Picture 7">
            <a:extLst>
              <a:ext uri="{FF2B5EF4-FFF2-40B4-BE49-F238E27FC236}">
                <a16:creationId xmlns:a16="http://schemas.microsoft.com/office/drawing/2014/main" id="{6F56A8B6-0443-4E01-82AD-D3E61FCFF2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rostokąt 6">
            <a:extLst>
              <a:ext uri="{FF2B5EF4-FFF2-40B4-BE49-F238E27FC236}">
                <a16:creationId xmlns:a16="http://schemas.microsoft.com/office/drawing/2014/main" id="{C4B6E3A2-AA70-4177-A1C1-B3A251935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Obraz 6">
            <a:extLst>
              <a:ext uri="{FF2B5EF4-FFF2-40B4-BE49-F238E27FC236}">
                <a16:creationId xmlns:a16="http://schemas.microsoft.com/office/drawing/2014/main" id="{684893CA-5F3C-46CE-B914-9EFFBD1B2A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Podtytuł 2">
            <a:extLst>
              <a:ext uri="{FF2B5EF4-FFF2-40B4-BE49-F238E27FC236}">
                <a16:creationId xmlns:a16="http://schemas.microsoft.com/office/drawing/2014/main" id="{70A7CF46-2D0A-45A5-8282-3C02CAFD3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774" y="2487614"/>
            <a:ext cx="9812901" cy="2376487"/>
          </a:xfrm>
        </p:spPr>
        <p:txBody>
          <a:bodyPr/>
          <a:lstStyle/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Polska  - jeden z dwóch największych (obok Rumunii) beneficjentów programów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twinningowych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. </a:t>
            </a:r>
          </a:p>
          <a:p>
            <a:pPr algn="just"/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Phare i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Transition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Facility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w latach 1999-2009 - 243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twinningi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na kwotę 213 milionów euro. </a:t>
            </a:r>
          </a:p>
          <a:p>
            <a:pPr algn="just"/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Od 2004 r. – Polska dawca pomocy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twinningowej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– ponad 100 projektów zrealizowanych.</a:t>
            </a:r>
          </a:p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-------</a:t>
            </a:r>
          </a:p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TAIEX – od 1996 r. ponad 1000 mini-projektów zrealizowanych w Polsce.  Podobna liczba zrealizowana przez PL za granicą.</a:t>
            </a:r>
          </a:p>
          <a:p>
            <a:pPr algn="just"/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/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Polska – obecnie zarówno odbiorca i dawca pomocy TAIEX.  W </a:t>
            </a:r>
            <a:r>
              <a:rPr lang="pl-PL" altLang="pl-PL" sz="1600" dirty="0" err="1">
                <a:solidFill>
                  <a:schemeClr val="tx1"/>
                </a:solidFill>
                <a:latin typeface="Lato" panose="020F0502020204030203" pitchFamily="34" charset="-18"/>
              </a:rPr>
              <a:t>twinningu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 Polska jest obecnie wyłącznie dawcą pomocy.</a:t>
            </a:r>
          </a:p>
        </p:txBody>
      </p:sp>
      <p:pic>
        <p:nvPicPr>
          <p:cNvPr id="9221" name="Obraz 1">
            <a:extLst>
              <a:ext uri="{FF2B5EF4-FFF2-40B4-BE49-F238E27FC236}">
                <a16:creationId xmlns:a16="http://schemas.microsoft.com/office/drawing/2014/main" id="{E4378F4F-75D1-49F7-8731-9C3F9ADFB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Prostokąt 2">
            <a:extLst>
              <a:ext uri="{FF2B5EF4-FFF2-40B4-BE49-F238E27FC236}">
                <a16:creationId xmlns:a16="http://schemas.microsoft.com/office/drawing/2014/main" id="{4AE3B887-5E42-4A91-BE96-9780A05F6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9" y="1812925"/>
            <a:ext cx="290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 w Polsce</a:t>
            </a:r>
            <a:endParaRPr lang="pl-PL" altLang="pl-PL" sz="100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9223" name="Picture 7">
            <a:extLst>
              <a:ext uri="{FF2B5EF4-FFF2-40B4-BE49-F238E27FC236}">
                <a16:creationId xmlns:a16="http://schemas.microsoft.com/office/drawing/2014/main" id="{0CBD0087-A51F-4C8D-A747-C64F2FFCA2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rostokąt 6">
            <a:extLst>
              <a:ext uri="{FF2B5EF4-FFF2-40B4-BE49-F238E27FC236}">
                <a16:creationId xmlns:a16="http://schemas.microsoft.com/office/drawing/2014/main" id="{53E99356-B7F7-4248-950E-2CDED4559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Obraz 6">
            <a:extLst>
              <a:ext uri="{FF2B5EF4-FFF2-40B4-BE49-F238E27FC236}">
                <a16:creationId xmlns:a16="http://schemas.microsoft.com/office/drawing/2014/main" id="{816CF8A5-01F6-454D-A43E-AED6213BB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549275"/>
            <a:ext cx="14493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87" y="2487614"/>
            <a:ext cx="10982632" cy="2376487"/>
          </a:xfrm>
        </p:spPr>
        <p:txBody>
          <a:bodyPr/>
          <a:lstStyle/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Koordynacja twinning/TAIEX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 Polsce za koordynację i promocję programów twinning i TAIEX odpowiada:</a:t>
            </a: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altLang="pl-PL" sz="1600" u="sng" dirty="0">
                <a:solidFill>
                  <a:schemeClr val="tx1"/>
                </a:solidFill>
                <a:latin typeface="Lato" panose="020F0502020204030203" pitchFamily="34" charset="-18"/>
              </a:rPr>
              <a:t>Krajowy Punkt Kontaktowy 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 Departamencie Współpracy Rozwojowej Ministerstwa Spraw Zagranicznych.</a:t>
            </a:r>
          </a:p>
          <a:p>
            <a:pPr algn="just">
              <a:defRPr/>
            </a:pPr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Wojciech Gołębiowski, tel. 22 5238206, e-mail: </a:t>
            </a:r>
            <a:r>
              <a:rPr lang="pl-PL" altLang="pl-PL" sz="1600" dirty="0">
                <a:solidFill>
                  <a:schemeClr val="tx1"/>
                </a:solidFill>
                <a:latin typeface="Lato" panose="020F0502020204030203" pitchFamily="34" charset="-18"/>
                <a:hlinkClick r:id="rId3"/>
              </a:rPr>
              <a:t>wojciech.golebiowski@msz.gov.pl</a:t>
            </a:r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alt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algn="just"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</p:txBody>
      </p:sp>
      <p:pic>
        <p:nvPicPr>
          <p:cNvPr id="6149" name="Obraz 1">
            <a:extLst>
              <a:ext uri="{FF2B5EF4-FFF2-40B4-BE49-F238E27FC236}">
                <a16:creationId xmlns:a16="http://schemas.microsoft.com/office/drawing/2014/main" id="{FC416881-42B3-4408-88BB-127A24078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Prostokąt 2">
            <a:extLst>
              <a:ext uri="{FF2B5EF4-FFF2-40B4-BE49-F238E27FC236}">
                <a16:creationId xmlns:a16="http://schemas.microsoft.com/office/drawing/2014/main" id="{2361F2F0-8EF6-4FDA-9C45-EADC794E3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514" y="1812925"/>
            <a:ext cx="195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 dirty="0">
                <a:solidFill>
                  <a:prstClr val="black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Twinning i TAIEX</a:t>
            </a:r>
            <a:endParaRPr lang="pl-PL" altLang="pl-PL" sz="1000" dirty="0">
              <a:solidFill>
                <a:prstClr val="black"/>
              </a:solidFill>
              <a:latin typeface="Lato" panose="020F0502020204030203" pitchFamily="34" charset="-18"/>
              <a:cs typeface="Arial" panose="020B0604020202020204" pitchFamily="34" charset="0"/>
            </a:endParaRPr>
          </a:p>
        </p:txBody>
      </p:sp>
      <p:pic>
        <p:nvPicPr>
          <p:cNvPr id="6151" name="Picture 7">
            <a:extLst>
              <a:ext uri="{FF2B5EF4-FFF2-40B4-BE49-F238E27FC236}">
                <a16:creationId xmlns:a16="http://schemas.microsoft.com/office/drawing/2014/main" id="{6F56A8B6-0443-4E01-82AD-D3E61FCFF2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4245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rostokąt 6">
            <a:extLst>
              <a:ext uri="{FF2B5EF4-FFF2-40B4-BE49-F238E27FC236}">
                <a16:creationId xmlns:a16="http://schemas.microsoft.com/office/drawing/2014/main" id="{ECA2D2CD-FDB7-4761-A84F-4E64FB0CA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51114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pl-PL" altLang="pl-P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5" name="Podtytuł 2">
            <a:extLst>
              <a:ext uri="{FF2B5EF4-FFF2-40B4-BE49-F238E27FC236}">
                <a16:creationId xmlns:a16="http://schemas.microsoft.com/office/drawing/2014/main" id="{051108ED-107A-4F72-B671-696AF716A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116" y="2708275"/>
            <a:ext cx="10933471" cy="2376488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Od kilku lat około 7 miejsca wśród najaktywniejszych państw UE.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Od ok. 70 do ok. 100 misji eksperckich rocznie.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Główne kierunki: Bałkany Zachodnie i Partnerstwo Wschodnie.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Lato" panose="020F0502020204030203" pitchFamily="34" charset="-18"/>
              </a:rPr>
              <a:t>Główne sektory: transport, rolnictwo, finanse publiczne.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600" dirty="0">
              <a:solidFill>
                <a:schemeClr val="tx1"/>
              </a:solidFill>
              <a:latin typeface="Lato" panose="020F0502020204030203" pitchFamily="34" charset="-18"/>
            </a:endParaRPr>
          </a:p>
          <a:p>
            <a:pPr marL="342900" indent="-342900" algn="just">
              <a:buFont typeface="+mj-lt"/>
              <a:buAutoNum type="arabicPeriod"/>
              <a:defRPr/>
            </a:pP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13316" name="Obraz 1">
            <a:extLst>
              <a:ext uri="{FF2B5EF4-FFF2-40B4-BE49-F238E27FC236}">
                <a16:creationId xmlns:a16="http://schemas.microsoft.com/office/drawing/2014/main" id="{2405CDFA-C32C-4C86-8AD6-22B87E155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1" y="549276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Prostokąt 2">
            <a:extLst>
              <a:ext uri="{FF2B5EF4-FFF2-40B4-BE49-F238E27FC236}">
                <a16:creationId xmlns:a16="http://schemas.microsoft.com/office/drawing/2014/main" id="{BBE9D785-EBA4-4654-9638-A5C9399AA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901" y="1812925"/>
            <a:ext cx="4981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1800" b="1">
                <a:solidFill>
                  <a:srgbClr val="000000"/>
                </a:solidFill>
                <a:latin typeface="Lato" panose="020F0502020204030203" pitchFamily="34" charset="-18"/>
                <a:cs typeface="Arial" panose="020B0604020202020204" pitchFamily="34" charset="0"/>
              </a:rPr>
              <a:t>Udział Polski w TAIEX na tle innych krajów UE</a:t>
            </a:r>
          </a:p>
        </p:txBody>
      </p:sp>
      <p:pic>
        <p:nvPicPr>
          <p:cNvPr id="13318" name="Picture 7">
            <a:extLst>
              <a:ext uri="{FF2B5EF4-FFF2-40B4-BE49-F238E27FC236}">
                <a16:creationId xmlns:a16="http://schemas.microsoft.com/office/drawing/2014/main" id="{261805F1-ACCB-40CB-8EF2-6C7BAF1B4A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876300"/>
            <a:ext cx="30956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otyw pakietu Office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1714</TotalTime>
  <Words>2255</Words>
  <Application>Microsoft Office PowerPoint</Application>
  <PresentationFormat>Panoramiczny</PresentationFormat>
  <Paragraphs>300</Paragraphs>
  <Slides>24</Slides>
  <Notes>6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Inter</vt:lpstr>
      <vt:lpstr>Lato</vt:lpstr>
      <vt:lpstr>Motyw pakietu Office</vt:lpstr>
      <vt:lpstr>1_Motyw pakietu Office</vt:lpstr>
      <vt:lpstr>Chart</vt:lpstr>
      <vt:lpstr>Projekty Komisji Europejskiej dla administracji publicznej: Twinning i TAIEX</vt:lpstr>
      <vt:lpstr>1. Webinar jest transmitowany na żywo i nie jest nagrywany.  2. Zapraszamy do sekcji pytań i odpowiedzi. 3. Trener odpowie na pytania dotyczące zakresu webinaru pod koniec spotkania. 4. Linki do materiałów będą umieszczone w sekcji pytań i odpowiedzi. 5. Po webinarze prosimy o wypełnienie ankiety oceny. 6. Nie wystawiamy zaświadczeń o udziale w webinarze.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Kancelaria Prezesa Rady Ministrów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Nowakowski Adam</dc:creator>
  <cp:lastModifiedBy>Gołębiowski Wojciech</cp:lastModifiedBy>
  <cp:revision>220</cp:revision>
  <cp:lastPrinted>2025-10-07T08:11:50Z</cp:lastPrinted>
  <dcterms:created xsi:type="dcterms:W3CDTF">2022-11-10T10:57:06Z</dcterms:created>
  <dcterms:modified xsi:type="dcterms:W3CDTF">2025-10-07T13:56:49Z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D4E1DEE1-9B35-466E-958B-18E6A6D61A7F</vt:lpwstr>
  </property>
  <property fmtid="{D5CDD505-2E9C-101B-9397-08002B2CF9AE}" pid="3" name="ArticulatePath">
    <vt:lpwstr>ekran otwarcia 16.04</vt:lpwstr>
  </property>
</Properties>
</file>